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4598" r:id="rId2"/>
  </p:sldMasterIdLst>
  <p:notesMasterIdLst>
    <p:notesMasterId r:id="rId14"/>
  </p:notesMasterIdLst>
  <p:handoutMasterIdLst>
    <p:handoutMasterId r:id="rId15"/>
  </p:handoutMasterIdLst>
  <p:sldIdLst>
    <p:sldId id="532" r:id="rId3"/>
    <p:sldId id="531" r:id="rId4"/>
    <p:sldId id="518" r:id="rId5"/>
    <p:sldId id="519" r:id="rId6"/>
    <p:sldId id="527" r:id="rId7"/>
    <p:sldId id="523" r:id="rId8"/>
    <p:sldId id="520" r:id="rId9"/>
    <p:sldId id="537" r:id="rId10"/>
    <p:sldId id="533" r:id="rId11"/>
    <p:sldId id="524" r:id="rId12"/>
    <p:sldId id="540" r:id="rId13"/>
  </p:sldIdLst>
  <p:sldSz cx="9144000" cy="6858000" type="screen4x3"/>
  <p:notesSz cx="6797675" cy="987425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1280A5"/>
    <a:srgbClr val="0F749D"/>
    <a:srgbClr val="CFA200"/>
    <a:srgbClr val="3AD6CE"/>
    <a:srgbClr val="D038D6"/>
    <a:srgbClr val="DC68FF"/>
    <a:srgbClr val="3366FF"/>
    <a:srgbClr val="FFC800"/>
    <a:srgbClr val="FFFF21"/>
    <a:srgbClr val="F2D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0" autoAdjust="0"/>
    <p:restoredTop sz="90588" autoAdjust="0"/>
  </p:normalViewPr>
  <p:slideViewPr>
    <p:cSldViewPr snapToGrid="0" snapToObjects="1">
      <p:cViewPr>
        <p:scale>
          <a:sx n="99" d="100"/>
          <a:sy n="99" d="100"/>
        </p:scale>
        <p:origin x="-1192" y="-8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notesViewPr>
    <p:cSldViewPr snapToGrid="0" snapToObjects="1">
      <p:cViewPr>
        <p:scale>
          <a:sx n="99" d="100"/>
          <a:sy n="99" d="100"/>
        </p:scale>
        <p:origin x="-3864" y="-25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47E49CC-E124-4041-AE35-239F0A6A1E49}" type="datetimeFigureOut">
              <a:rPr lang="en-US"/>
              <a:pPr>
                <a:defRPr/>
              </a:pPr>
              <a:t>31/07/19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7E4A318-CA28-AE49-ACB7-10CF0A1F0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40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CBBEC5A-3D21-A24B-99A0-C163009C1FCF}" type="datetime1">
              <a:rPr lang="en-US"/>
              <a:pPr>
                <a:defRPr/>
              </a:pPr>
              <a:t>31/07/19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D3561F-931D-1B47-8B0C-C5B162259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54191"/>
            <a:ext cx="2089980" cy="156765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D3561F-931D-1B47-8B0C-C5B162259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78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41363"/>
            <a:ext cx="5152635" cy="3863841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606" y="6093236"/>
            <a:ext cx="5438464" cy="30419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0" lvl="1"/>
            <a:endParaRPr lang="en-US" dirty="0">
              <a:latin typeface="Arial" charset="0"/>
              <a:ea typeface="MS PGothic" charset="0"/>
              <a:cs typeface="Arial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54B6AF8-25CD-6E47-9A9A-401B4D431AF9}" type="slidenum">
              <a:rPr kumimoji="1" lang="en-US" sz="1200">
                <a:solidFill>
                  <a:prstClr val="black"/>
                </a:solidFill>
              </a:rPr>
              <a:pPr/>
              <a:t>10</a:t>
            </a:fld>
            <a:endParaRPr kumimoji="1"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C82F01E-08C7-2F4A-A57D-37682EFF9B0D}" type="slidenum">
              <a:rPr lang="en-US" sz="1200">
                <a:solidFill>
                  <a:prstClr val="black"/>
                </a:solidFill>
                <a:latin typeface="Calibri" charset="0"/>
              </a:rPr>
              <a:pPr eaLnBrk="1" hangingPunct="1"/>
              <a:t>11</a:t>
            </a:fld>
            <a:endParaRPr lang="en-US" sz="1200">
              <a:solidFill>
                <a:prstClr val="black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41363"/>
            <a:ext cx="2262515" cy="169706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2578401"/>
            <a:ext cx="5438775" cy="65560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Primerio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deixo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lembrar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o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que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é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a UE.</a:t>
            </a:r>
          </a:p>
          <a:p>
            <a:endParaRPr lang="en-US" sz="13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28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países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Somos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500 M,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ou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seja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7% da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população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mundial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. </a:t>
            </a:r>
            <a:endParaRPr lang="fr-FR" sz="13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MAS,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temos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muito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para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oferecer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. </a:t>
            </a:r>
            <a:endParaRPr lang="en-GB" sz="1300" dirty="0">
              <a:latin typeface="Arial" charset="0"/>
              <a:ea typeface="ＭＳ Ｐゴシック" charset="0"/>
              <a:cs typeface="Arial" charset="0"/>
            </a:endParaRPr>
          </a:p>
          <a:p>
            <a:endParaRPr lang="en-GB" sz="13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A UE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é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um leader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economico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</a:p>
          <a:p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mas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tb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líder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em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pesquisa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e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inovação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: 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20% 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dos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investimentos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mundiais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em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P&amp;D, </a:t>
            </a:r>
          </a:p>
          <a:p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1/3% 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das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publicações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de peso,</a:t>
            </a:r>
          </a:p>
          <a:p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30% 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dos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pedidos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de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patentes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Melhores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Universidades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emprego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. </a:t>
            </a:r>
            <a:r>
              <a:rPr lang="en-US" sz="1300" dirty="0" err="1" smtClean="0">
                <a:latin typeface="Calibri" charset="0"/>
              </a:rPr>
              <a:t>Algunas</a:t>
            </a:r>
            <a:r>
              <a:rPr lang="en-US" sz="1300" dirty="0" smtClean="0">
                <a:latin typeface="Calibri" charset="0"/>
              </a:rPr>
              <a:t> das </a:t>
            </a:r>
            <a:r>
              <a:rPr lang="en-US" sz="1300" dirty="0" err="1" smtClean="0">
                <a:latin typeface="Calibri" charset="0"/>
              </a:rPr>
              <a:t>melhores</a:t>
            </a:r>
            <a:r>
              <a:rPr lang="en-US" sz="1300" dirty="0" smtClean="0">
                <a:latin typeface="Calibri" charset="0"/>
              </a:rPr>
              <a:t> </a:t>
            </a:r>
            <a:r>
              <a:rPr lang="en-US" sz="1300" dirty="0" err="1" smtClean="0">
                <a:latin typeface="Calibri" charset="0"/>
              </a:rPr>
              <a:t>universidades</a:t>
            </a:r>
            <a:r>
              <a:rPr lang="en-US" sz="1300" dirty="0" smtClean="0">
                <a:latin typeface="Calibri" charset="0"/>
              </a:rPr>
              <a:t> e </a:t>
            </a:r>
            <a:r>
              <a:rPr lang="en-US" sz="1300" dirty="0" err="1" smtClean="0">
                <a:latin typeface="Calibri" charset="0"/>
              </a:rPr>
              <a:t>empresas</a:t>
            </a:r>
            <a:r>
              <a:rPr lang="en-US" sz="1300" dirty="0" smtClean="0">
                <a:latin typeface="Calibri" charset="0"/>
              </a:rPr>
              <a:t> </a:t>
            </a:r>
            <a:r>
              <a:rPr lang="en-US" sz="1300" dirty="0" err="1" smtClean="0">
                <a:latin typeface="Calibri" charset="0"/>
              </a:rPr>
              <a:t>más</a:t>
            </a:r>
            <a:r>
              <a:rPr lang="en-US" sz="1300" dirty="0" smtClean="0">
                <a:latin typeface="Calibri" charset="0"/>
              </a:rPr>
              <a:t> </a:t>
            </a:r>
            <a:r>
              <a:rPr lang="en-US" sz="1300" dirty="0" err="1" smtClean="0">
                <a:latin typeface="Calibri" charset="0"/>
              </a:rPr>
              <a:t>innovadoras</a:t>
            </a:r>
            <a:endParaRPr lang="en-US" sz="1300" dirty="0" smtClean="0">
              <a:latin typeface="Calibri" charset="0"/>
            </a:endParaRPr>
          </a:p>
          <a:p>
            <a:endParaRPr lang="en-US" sz="13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Para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pesquisadores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individuais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acho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relevante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mencionar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a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importancia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do </a:t>
            </a:r>
            <a:r>
              <a:rPr lang="en-US" sz="1300" b="1" dirty="0" err="1">
                <a:latin typeface="Arial" charset="0"/>
                <a:ea typeface="ＭＳ Ｐゴシック" charset="0"/>
                <a:cs typeface="Arial" charset="0"/>
              </a:rPr>
              <a:t>aspecto</a:t>
            </a:r>
            <a:r>
              <a:rPr lang="en-US" sz="1300" b="1" dirty="0">
                <a:latin typeface="Arial" charset="0"/>
                <a:ea typeface="ＭＳ Ｐゴシック" charset="0"/>
                <a:cs typeface="Arial" charset="0"/>
              </a:rPr>
              <a:t> cultural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.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Fazer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pesquisa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na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Eruopa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é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ter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acesso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a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uma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grande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diversidade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de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linguas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culturas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gastronomias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paisagens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abordagem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ＭＳ Ｐゴシック" charset="0"/>
                <a:cs typeface="Arial" charset="0"/>
              </a:rPr>
              <a:t>científica</a:t>
            </a:r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.</a:t>
            </a:r>
          </a:p>
          <a:p>
            <a:endParaRPr lang="en-US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>
                <a:latin typeface="Arial" charset="0"/>
                <a:ea typeface="ＭＳ Ｐゴシック" charset="0"/>
                <a:cs typeface="Arial" charset="0"/>
              </a:rPr>
              <a:t>TRANSI : </a:t>
            </a:r>
          </a:p>
          <a:p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Bem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etre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as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vantagens</a:t>
            </a:r>
            <a:r>
              <a:rPr lang="en-US" sz="1300" dirty="0" smtClean="0">
                <a:latin typeface="Arial" charset="0"/>
                <a:ea typeface="ＭＳ Ｐゴシック" charset="0"/>
                <a:cs typeface="Arial" charset="0"/>
              </a:rPr>
              <a:t> da Europa, </a:t>
            </a:r>
            <a:r>
              <a:rPr lang="en-US" sz="1300" dirty="0" err="1" smtClean="0">
                <a:latin typeface="Arial" charset="0"/>
                <a:ea typeface="ＭＳ Ｐゴシック" charset="0"/>
                <a:cs typeface="Arial" charset="0"/>
              </a:rPr>
              <a:t>comencei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falando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dos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investimentos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em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pesquisa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e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inovação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.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Deixo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dar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mais</a:t>
            </a:r>
            <a:r>
              <a:rPr lang="en-US" sz="1300" baseline="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1300" baseline="0" dirty="0" err="1" smtClean="0">
                <a:latin typeface="Arial" charset="0"/>
                <a:ea typeface="ＭＳ Ｐゴシック" charset="0"/>
                <a:cs typeface="Arial" charset="0"/>
              </a:rPr>
              <a:t>detalhes</a:t>
            </a:r>
            <a:endParaRPr lang="en-US" sz="1300" baseline="0" dirty="0" smtClean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300" dirty="0" smtClean="0">
                <a:latin typeface="Calibri" charset="0"/>
              </a:rPr>
              <a:t> </a:t>
            </a:r>
            <a:endParaRPr lang="en-US" sz="1300" dirty="0">
              <a:latin typeface="Calibri" charset="0"/>
            </a:endParaRPr>
          </a:p>
          <a:p>
            <a:pPr>
              <a:buClr>
                <a:srgbClr val="0070C0"/>
              </a:buClr>
            </a:pPr>
            <a:endParaRPr lang="en-GB" dirty="0" smtClean="0">
              <a:latin typeface="Calibri" charset="0"/>
              <a:cs typeface="Calibri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154203-A1E6-714A-B7FC-BB0E30334FB3}" type="slidenum">
              <a:rPr lang="en-US" sz="1200">
                <a:ea typeface="MS PGothic" charset="0"/>
                <a:cs typeface="MS PGothic" charset="0"/>
              </a:rPr>
              <a:pPr/>
              <a:t>2</a:t>
            </a:fld>
            <a:endParaRPr lang="en-US" sz="1200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41363"/>
            <a:ext cx="2082911" cy="1562351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2303714"/>
            <a:ext cx="5438775" cy="683076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300" dirty="0">
                <a:solidFill>
                  <a:srgbClr val="000000"/>
                </a:solidFill>
                <a:latin typeface="Calibri" charset="0"/>
              </a:rPr>
              <a:t> 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Ja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ouviram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esse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nome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? Horizonte 2020?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300" dirty="0" smtClean="0">
              <a:solidFill>
                <a:srgbClr val="000000"/>
              </a:solidFill>
              <a:latin typeface="Calibri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H2020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é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o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programa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europeu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de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fomento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da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pesquisa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e da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inovação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.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É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financiado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pela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Comissão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europeia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e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é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o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maior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do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mundo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com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aprox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€80 billion para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um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periodio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de 7 </a:t>
            </a:r>
            <a:r>
              <a:rPr lang="fr-FR" sz="1300" dirty="0" err="1" smtClean="0">
                <a:solidFill>
                  <a:srgbClr val="000000"/>
                </a:solidFill>
                <a:latin typeface="Calibri" charset="0"/>
              </a:rPr>
              <a:t>anos</a:t>
            </a:r>
            <a:r>
              <a:rPr lang="fr-FR" sz="1300" dirty="0" smtClean="0">
                <a:solidFill>
                  <a:srgbClr val="000000"/>
                </a:solidFill>
                <a:latin typeface="Calibri" charset="0"/>
              </a:rPr>
              <a:t> (2014-2020).</a:t>
            </a:r>
          </a:p>
          <a:p>
            <a:pPr>
              <a:defRPr/>
            </a:pPr>
            <a:endParaRPr lang="en-GB" sz="1300" dirty="0">
              <a:solidFill>
                <a:srgbClr val="000000"/>
              </a:solidFill>
              <a:latin typeface="Calibri" charset="0"/>
            </a:endParaRPr>
          </a:p>
          <a:p>
            <a:pPr>
              <a:defRPr/>
            </a:pP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Para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o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periodo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pesquisa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e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invoação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tiveram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destaque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no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orçamento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da UE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pois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a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Comisão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acredita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que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é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do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investimento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em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pesquisa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e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invoação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que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nasceram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as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oportunidades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economicas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de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amanhã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>
              <a:defRPr/>
            </a:pPr>
            <a:endParaRPr lang="en-GB" sz="1300" baseline="0" dirty="0" smtClean="0">
              <a:solidFill>
                <a:srgbClr val="000000"/>
              </a:solidFill>
              <a:latin typeface="Calibri" charset="0"/>
            </a:endParaRPr>
          </a:p>
          <a:p>
            <a:pPr algn="l">
              <a:defRPr/>
            </a:pP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A</a:t>
            </a:r>
            <a:r>
              <a:rPr lang="en-GB" sz="1300" dirty="0">
                <a:solidFill>
                  <a:srgbClr val="000000"/>
                </a:solidFill>
                <a:latin typeface="Calibri" charset="0"/>
              </a:rPr>
              <a:t> 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Europa,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que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nem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grande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parte dos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países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enfrenta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grandes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desafios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como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envelhecimento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da </a:t>
            </a:r>
            <a:r>
              <a:rPr lang="en-GB" sz="1300" dirty="0" err="1" smtClean="0">
                <a:solidFill>
                  <a:srgbClr val="000000"/>
                </a:solidFill>
                <a:latin typeface="Calibri" charset="0"/>
              </a:rPr>
              <a:t>população</a:t>
            </a:r>
            <a:r>
              <a:rPr lang="en-GB" sz="1300" dirty="0" smtClean="0">
                <a:solidFill>
                  <a:srgbClr val="000000"/>
                </a:solidFill>
                <a:latin typeface="Calibri" charset="0"/>
              </a:rPr>
              <a:t> 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os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riscos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ambientais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Isso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afetaa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vida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dos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cidadões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diretamente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pelo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alto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custo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da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saúde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preço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 da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energia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engarrafamento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GB" sz="1300" baseline="0" dirty="0" err="1" smtClean="0">
                <a:solidFill>
                  <a:srgbClr val="000000"/>
                </a:solidFill>
                <a:latin typeface="Calibri" charset="0"/>
              </a:rPr>
              <a:t>segurança</a:t>
            </a:r>
            <a:r>
              <a:rPr lang="en-GB" sz="1300" baseline="0" dirty="0" smtClean="0">
                <a:solidFill>
                  <a:srgbClr val="000000"/>
                </a:solidFill>
                <a:latin typeface="Calibri" charset="0"/>
              </a:rPr>
              <a:t>,</a:t>
            </a:r>
            <a:r>
              <a:rPr lang="mr-IN" sz="1300" baseline="0" dirty="0" smtClean="0">
                <a:solidFill>
                  <a:srgbClr val="000000"/>
                </a:solidFill>
                <a:latin typeface="Calibri" charset="0"/>
              </a:rPr>
              <a:t>…</a:t>
            </a:r>
            <a:r>
              <a:rPr lang="pt-BR" sz="1300" baseline="0" dirty="0" smtClean="0">
                <a:solidFill>
                  <a:srgbClr val="000000"/>
                </a:solidFill>
                <a:latin typeface="Calibri" charset="0"/>
              </a:rPr>
              <a:t> </a:t>
            </a:r>
            <a:br>
              <a:rPr lang="pt-BR" sz="1300" baseline="0" dirty="0" smtClean="0">
                <a:solidFill>
                  <a:srgbClr val="000000"/>
                </a:solidFill>
                <a:latin typeface="Calibri" charset="0"/>
              </a:rPr>
            </a:br>
            <a:r>
              <a:rPr lang="pt-BR" sz="1300" baseline="0" dirty="0" smtClean="0">
                <a:solidFill>
                  <a:srgbClr val="000000"/>
                </a:solidFill>
                <a:latin typeface="Calibri" charset="0"/>
              </a:rPr>
              <a:t>Horizonte 2020 foi desenhado para </a:t>
            </a:r>
            <a:r>
              <a:rPr lang="pt-BR" sz="1300" b="1" baseline="0" dirty="0" smtClean="0">
                <a:solidFill>
                  <a:srgbClr val="000000"/>
                </a:solidFill>
                <a:latin typeface="Calibri" charset="0"/>
              </a:rPr>
              <a:t>enfrentar esses desafios sociais </a:t>
            </a:r>
            <a:r>
              <a:rPr lang="pt-BR" sz="1300" baseline="0" dirty="0" smtClean="0">
                <a:solidFill>
                  <a:srgbClr val="000000"/>
                </a:solidFill>
                <a:latin typeface="Calibri" charset="0"/>
              </a:rPr>
              <a:t>pelo financiamento da ciência, da tecnologia e da inovação</a:t>
            </a:r>
          </a:p>
          <a:p>
            <a:pPr algn="l">
              <a:defRPr/>
            </a:pPr>
            <a:endParaRPr lang="pt-PT" sz="1300" b="0" dirty="0" smtClean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marL="171450" marR="0" indent="-171450" algn="l" defTabSz="449437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Tx/>
              <a:buFont typeface="Arial"/>
              <a:buChar char="•"/>
              <a:tabLst/>
              <a:defRPr/>
            </a:pPr>
            <a:r>
              <a:rPr lang="pt-PT" sz="130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Horizonte 2020 faz questão de 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Envolver toda a cadeia de inovação</a:t>
            </a: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:    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laboratório 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  <a:sym typeface="Wingdings 3"/>
              </a:rPr>
              <a:t>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 mercado</a:t>
            </a:r>
          </a:p>
          <a:p>
            <a:pPr marL="171450" indent="-171450" algn="l" defTabSz="449437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Arial"/>
              <a:buChar char="•"/>
              <a:defRPr/>
            </a:pPr>
            <a:r>
              <a:rPr lang="pt-PT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O programa é Aberto ao mundo</a:t>
            </a:r>
            <a:endParaRPr lang="pt-PT" sz="1300" dirty="0" smtClean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marL="171450" indent="-171450" algn="l" defTabSz="449437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Arial"/>
              <a:buChar char="•"/>
              <a:defRPr/>
            </a:pP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e a participação  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Pesquisadores e entidades jurídicas </a:t>
            </a: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públicas ou privadas (universidades, empresas, agências...) </a:t>
            </a:r>
          </a:p>
          <a:p>
            <a:pPr marL="171450" indent="-171450" algn="l" defTabSz="449437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Arial"/>
              <a:buChar char="•"/>
              <a:defRPr/>
            </a:pP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Base competitiva com </a:t>
            </a:r>
            <a:r>
              <a:rPr lang="pt-BR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excelência científica </a:t>
            </a: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como eixo central das avaliações </a:t>
            </a:r>
          </a:p>
          <a:p>
            <a:pPr marL="171450" indent="-171450" algn="l" defTabSz="449437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Arial"/>
              <a:buChar char="•"/>
              <a:defRPr/>
            </a:pP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Orçamento ainda a alocar em 2020 11 Bi EUR, com 31 chamadas </a:t>
            </a:r>
            <a:r>
              <a:rPr lang="pt-BR" sz="1300" dirty="0" err="1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expecificamente</a:t>
            </a:r>
            <a:r>
              <a:rPr lang="pt-BR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 focadas na cooperação internacional</a:t>
            </a:r>
          </a:p>
          <a:p>
            <a:endParaRPr lang="en-GB" dirty="0" smtClean="0">
              <a:latin typeface="Arial" charset="0"/>
            </a:endParaRPr>
          </a:p>
          <a:p>
            <a:pPr>
              <a:defRPr/>
            </a:pPr>
            <a:endParaRPr lang="en-GB" dirty="0" smtClean="0">
              <a:latin typeface="Calibri" charset="0"/>
            </a:endParaRPr>
          </a:p>
          <a:p>
            <a:pPr>
              <a:defRPr/>
            </a:pPr>
            <a:endParaRPr lang="en-GB" dirty="0" smtClean="0">
              <a:latin typeface="Calibri" charset="0"/>
            </a:endParaRPr>
          </a:p>
          <a:p>
            <a:pPr>
              <a:defRPr/>
            </a:pPr>
            <a:endParaRPr lang="en-GB" dirty="0" smtClean="0">
              <a:latin typeface="Calibri" charset="0"/>
            </a:endParaRPr>
          </a:p>
          <a:p>
            <a:pPr>
              <a:defRPr/>
            </a:pPr>
            <a:endParaRPr lang="en-GB" dirty="0">
              <a:latin typeface="Calibri" charset="0"/>
            </a:endParaRPr>
          </a:p>
          <a:p>
            <a:pPr>
              <a:defRPr/>
            </a:pPr>
            <a:endParaRPr lang="en-GB" dirty="0">
              <a:latin typeface="Calibri" charset="0"/>
            </a:endParaRPr>
          </a:p>
          <a:p>
            <a:pPr>
              <a:defRPr/>
            </a:pPr>
            <a:endParaRPr lang="en-GB" dirty="0">
              <a:latin typeface="Calibri" charset="0"/>
            </a:endParaRPr>
          </a:p>
          <a:p>
            <a:pPr>
              <a:defRPr/>
            </a:pPr>
            <a:endParaRPr lang="en-US" dirty="0">
              <a:latin typeface="Calibri" charset="0"/>
            </a:endParaRP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8745" indent="-287979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1915" indent="-23038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12682" indent="-23038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73448" indent="-23038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34214" indent="-230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94980" indent="-230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55746" indent="-230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16512" indent="-230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FAD3C3-8ABA-0440-9684-E0354392E26C}" type="slidenum">
              <a:rPr kumimoji="1" lang="en-US" sz="1200">
                <a:solidFill>
                  <a:prstClr val="black"/>
                </a:solidFill>
                <a:latin typeface="Calibri" charset="0"/>
              </a:rPr>
              <a:pPr/>
              <a:t>3</a:t>
            </a:fld>
            <a:endParaRPr kumimoji="1" lang="en-US" sz="1200">
              <a:solidFill>
                <a:prstClr val="black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3930263" cy="2948014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300" dirty="0" smtClean="0"/>
              <a:t>Base </a:t>
            </a:r>
            <a:r>
              <a:rPr lang="en-GB" sz="1300" dirty="0" err="1" smtClean="0"/>
              <a:t>competititiva</a:t>
            </a:r>
            <a:r>
              <a:rPr lang="en-GB" sz="1300" dirty="0" smtClean="0"/>
              <a:t> </a:t>
            </a:r>
            <a:r>
              <a:rPr lang="en-GB" sz="1300" dirty="0" err="1" smtClean="0"/>
              <a:t>quer</a:t>
            </a:r>
            <a:r>
              <a:rPr lang="en-GB" sz="1300" dirty="0" smtClean="0"/>
              <a:t> </a:t>
            </a:r>
            <a:r>
              <a:rPr lang="en-GB" sz="1300" dirty="0" err="1" smtClean="0"/>
              <a:t>dizer</a:t>
            </a:r>
            <a:r>
              <a:rPr lang="en-GB" sz="1300" baseline="0" dirty="0" smtClean="0"/>
              <a:t> </a:t>
            </a:r>
            <a:r>
              <a:rPr lang="en-GB" sz="1300" baseline="0" dirty="0" err="1" smtClean="0"/>
              <a:t>chamadas</a:t>
            </a:r>
            <a:endParaRPr lang="en-GB" sz="1300" baseline="0" dirty="0" smtClean="0"/>
          </a:p>
          <a:p>
            <a:r>
              <a:rPr lang="en-GB" sz="1300" baseline="0" dirty="0" smtClean="0"/>
              <a:t>São </a:t>
            </a:r>
            <a:r>
              <a:rPr lang="en-GB" sz="1300" baseline="0" dirty="0" err="1" smtClean="0"/>
              <a:t>publicadas</a:t>
            </a:r>
            <a:r>
              <a:rPr lang="en-GB" sz="1300" baseline="0" dirty="0" smtClean="0"/>
              <a:t> </a:t>
            </a:r>
            <a:r>
              <a:rPr lang="en-GB" sz="1300" baseline="0" dirty="0" err="1" smtClean="0"/>
              <a:t>pela</a:t>
            </a:r>
            <a:r>
              <a:rPr lang="en-GB" sz="1300" baseline="0" dirty="0" smtClean="0"/>
              <a:t> </a:t>
            </a:r>
            <a:r>
              <a:rPr lang="en-GB" sz="1300" baseline="0" dirty="0" err="1" smtClean="0"/>
              <a:t>Comissão</a:t>
            </a:r>
            <a:endParaRPr lang="en-GB" sz="1300" baseline="0" dirty="0" smtClean="0"/>
          </a:p>
          <a:p>
            <a:r>
              <a:rPr lang="en-GB" sz="1300" baseline="0" dirty="0" err="1" smtClean="0"/>
              <a:t>publicação</a:t>
            </a:r>
            <a:r>
              <a:rPr lang="en-GB" sz="1300" baseline="0" dirty="0" smtClean="0"/>
              <a:t> </a:t>
            </a:r>
            <a:r>
              <a:rPr lang="en-GB" sz="1300" baseline="0" dirty="0" err="1" smtClean="0"/>
              <a:t>transparente</a:t>
            </a:r>
            <a:r>
              <a:rPr lang="en-GB" sz="1300" baseline="0" dirty="0" smtClean="0"/>
              <a:t>, </a:t>
            </a:r>
            <a:r>
              <a:rPr lang="en-GB" sz="1300" baseline="0" dirty="0" err="1" smtClean="0"/>
              <a:t>bem</a:t>
            </a:r>
            <a:r>
              <a:rPr lang="en-GB" sz="1300" baseline="0" dirty="0" smtClean="0"/>
              <a:t> antes</a:t>
            </a:r>
          </a:p>
          <a:p>
            <a:r>
              <a:rPr lang="en-GB" sz="1300" baseline="0" dirty="0" err="1" smtClean="0"/>
              <a:t>orgnaização</a:t>
            </a:r>
            <a:r>
              <a:rPr lang="en-GB" sz="1300" baseline="0" dirty="0" smtClean="0"/>
              <a:t> </a:t>
            </a:r>
            <a:r>
              <a:rPr lang="en-GB" sz="1300" baseline="0" dirty="0" err="1" smtClean="0"/>
              <a:t>em</a:t>
            </a:r>
            <a:r>
              <a:rPr lang="en-GB" sz="1300" baseline="0" dirty="0" smtClean="0"/>
              <a:t> 3 </a:t>
            </a:r>
            <a:r>
              <a:rPr lang="en-GB" sz="1300" baseline="0" dirty="0" err="1" smtClean="0"/>
              <a:t>pilares</a:t>
            </a:r>
            <a:endParaRPr lang="en-GB" sz="1300" baseline="0" dirty="0" smtClean="0"/>
          </a:p>
          <a:p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1473072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41363"/>
            <a:ext cx="2380714" cy="178572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2809303"/>
            <a:ext cx="5438775" cy="63251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300" dirty="0" smtClean="0"/>
              <a:t>Até </a:t>
            </a:r>
            <a:r>
              <a:rPr lang="es-ES" sz="1300" dirty="0" err="1" smtClean="0"/>
              <a:t>hoje</a:t>
            </a:r>
            <a:r>
              <a:rPr lang="es-ES" sz="1300" dirty="0" smtClean="0"/>
              <a:t>, no Horizonte 2020, </a:t>
            </a:r>
            <a:r>
              <a:rPr lang="es-ES" sz="1300" dirty="0" err="1" smtClean="0"/>
              <a:t>temos</a:t>
            </a:r>
            <a:r>
              <a:rPr lang="es-ES" sz="1300" dirty="0" smtClean="0"/>
              <a:t> 28 Estados </a:t>
            </a:r>
            <a:r>
              <a:rPr lang="es-ES" sz="1300" dirty="0" err="1" smtClean="0"/>
              <a:t>membros</a:t>
            </a:r>
            <a:r>
              <a:rPr lang="es-ES" sz="1300" dirty="0" smtClean="0"/>
              <a:t> e16 países asociados como Suiza, Noruega, Israel, etc.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300" dirty="0" smtClean="0"/>
              <a:t>No total, </a:t>
            </a:r>
            <a:r>
              <a:rPr lang="es-ES" sz="1300" dirty="0" err="1" smtClean="0"/>
              <a:t>são</a:t>
            </a:r>
            <a:r>
              <a:rPr lang="es-ES" sz="1300" dirty="0" smtClean="0"/>
              <a:t> </a:t>
            </a:r>
            <a:r>
              <a:rPr lang="es-ES" sz="1300" b="1" dirty="0" smtClean="0"/>
              <a:t>44 países que </a:t>
            </a:r>
            <a:r>
              <a:rPr lang="es-ES" sz="1300" b="1" dirty="0" err="1" smtClean="0"/>
              <a:t>contribuen</a:t>
            </a:r>
            <a:r>
              <a:rPr lang="es-ES" sz="1300" b="1" dirty="0" smtClean="0"/>
              <a:t> </a:t>
            </a:r>
            <a:r>
              <a:rPr lang="es-ES" sz="1300" b="1" dirty="0" err="1" smtClean="0"/>
              <a:t>ao</a:t>
            </a:r>
            <a:r>
              <a:rPr lang="es-ES" sz="1300" b="1" baseline="0" dirty="0" smtClean="0"/>
              <a:t> </a:t>
            </a:r>
            <a:r>
              <a:rPr lang="es-ES" sz="1300" b="1" baseline="0" dirty="0" err="1" smtClean="0"/>
              <a:t>orçamento</a:t>
            </a:r>
            <a:r>
              <a:rPr lang="es-ES" sz="1300" b="1" baseline="0" dirty="0" smtClean="0"/>
              <a:t> </a:t>
            </a:r>
            <a:r>
              <a:rPr lang="es-ES" sz="1300" dirty="0" smtClean="0"/>
              <a:t>general do Horizonte 2020, e</a:t>
            </a:r>
            <a:r>
              <a:rPr lang="es-ES" sz="1300" baseline="0" dirty="0" smtClean="0"/>
              <a:t> que </a:t>
            </a:r>
            <a:r>
              <a:rPr lang="es-ES" sz="1300" b="1" baseline="0" dirty="0" err="1" smtClean="0"/>
              <a:t>são</a:t>
            </a:r>
            <a:r>
              <a:rPr lang="es-ES" sz="1300" b="1" baseline="0" dirty="0" smtClean="0"/>
              <a:t> </a:t>
            </a:r>
            <a:r>
              <a:rPr lang="es-ES" sz="1300" b="1" baseline="0" dirty="0" err="1" smtClean="0"/>
              <a:t>automaticamente</a:t>
            </a:r>
            <a:r>
              <a:rPr lang="es-ES" sz="1300" b="1" baseline="0" dirty="0" smtClean="0"/>
              <a:t> </a:t>
            </a:r>
            <a:r>
              <a:rPr lang="es-ES" sz="1300" b="1" baseline="0" dirty="0" err="1" smtClean="0"/>
              <a:t>eligiveis</a:t>
            </a:r>
            <a:r>
              <a:rPr lang="es-ES" sz="1300" b="1" baseline="0" dirty="0" smtClean="0"/>
              <a:t> </a:t>
            </a:r>
            <a:r>
              <a:rPr lang="es-ES" sz="1300" baseline="0" dirty="0" err="1" smtClean="0"/>
              <a:t>ao</a:t>
            </a:r>
            <a:r>
              <a:rPr lang="es-ES" sz="1300" baseline="0" dirty="0" smtClean="0"/>
              <a:t> fomento para se beneficiar.</a:t>
            </a:r>
          </a:p>
          <a:p>
            <a:endParaRPr lang="en-US" b="1" dirty="0" smtClean="0">
              <a:latin typeface="Calibri" charset="0"/>
              <a:ea typeface="ＭＳ Ｐゴシック" charset="0"/>
            </a:endParaRPr>
          </a:p>
          <a:p>
            <a:endParaRPr lang="en-US" b="1" dirty="0" smtClean="0">
              <a:latin typeface="Calibri" charset="0"/>
              <a:ea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</a:rPr>
              <a:t>Figure</a:t>
            </a:r>
            <a:r>
              <a:rPr lang="en-US" dirty="0">
                <a:latin typeface="Calibri" charset="0"/>
                <a:ea typeface="ＭＳ Ｐゴシック" charset="0"/>
              </a:rPr>
              <a:t>: EU Member States and associated countries</a:t>
            </a:r>
            <a:r>
              <a:rPr lang="en-US" b="1" dirty="0">
                <a:latin typeface="Calibri" charset="0"/>
                <a:ea typeface="ＭＳ Ｐゴシック" charset="0"/>
              </a:rPr>
              <a:t>.</a:t>
            </a:r>
            <a:endParaRPr lang="fr-FR" dirty="0">
              <a:latin typeface="Calibri" charset="0"/>
              <a:ea typeface="ＭＳ Ｐゴシック" charset="0"/>
            </a:endParaRPr>
          </a:p>
          <a:p>
            <a:endParaRPr lang="de-DE" b="1" dirty="0" smtClean="0">
              <a:latin typeface="Calibri" charset="0"/>
              <a:ea typeface="ＭＳ Ｐゴシック" charset="0"/>
            </a:endParaRPr>
          </a:p>
          <a:p>
            <a:r>
              <a:rPr lang="de-DE" b="1" dirty="0" smtClean="0">
                <a:latin typeface="Calibri" charset="0"/>
                <a:ea typeface="ＭＳ Ｐゴシック" charset="0"/>
              </a:rPr>
              <a:t>Third </a:t>
            </a:r>
            <a:r>
              <a:rPr lang="de-DE" b="1" dirty="0">
                <a:latin typeface="Calibri" charset="0"/>
                <a:ea typeface="ＭＳ Ｐゴシック" charset="0"/>
              </a:rPr>
              <a:t>Countries:</a:t>
            </a:r>
            <a:r>
              <a:rPr lang="de-DE" dirty="0">
                <a:latin typeface="Calibri" charset="0"/>
                <a:ea typeface="ＭＳ Ｐゴシック" charset="0"/>
              </a:rPr>
              <a:t> any country that is not an EU Member State; </a:t>
            </a:r>
            <a:r>
              <a:rPr lang="de-DE" u="sng" dirty="0">
                <a:latin typeface="Calibri" charset="0"/>
                <a:ea typeface="ＭＳ Ｐゴシック" charset="0"/>
              </a:rPr>
              <a:t>within Horizon 2020</a:t>
            </a:r>
            <a:r>
              <a:rPr lang="de-DE" dirty="0">
                <a:latin typeface="Calibri" charset="0"/>
                <a:ea typeface="ＭＳ Ｐゴシック" charset="0"/>
              </a:rPr>
              <a:t>, the concept of third country is more restrict: not an EU Member State and not an Associated Country to H2020</a:t>
            </a:r>
            <a:r>
              <a:rPr lang="fr-FR" dirty="0">
                <a:latin typeface="Calibri" charset="0"/>
                <a:ea typeface="ＭＳ Ｐゴシック" charset="0"/>
              </a:rPr>
              <a:t> 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5C32E9D-F970-A048-AED4-B14EDDA4984B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300" dirty="0" smtClean="0">
                <a:solidFill>
                  <a:srgbClr val="000000"/>
                </a:solidFill>
                <a:latin typeface="Arial" panose="020B0604020202020204" pitchFamily="34" charset="0"/>
              </a:rPr>
              <a:t>Finalidade: financiar a participação brasileira em projetos aprovados no H2020</a:t>
            </a:r>
          </a:p>
          <a:p>
            <a:endParaRPr lang="en-GB" sz="1300" dirty="0" smtClean="0">
              <a:solidFill>
                <a:srgbClr val="000000"/>
              </a:solidFill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300" b="1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Não gera obrigatoriedade </a:t>
            </a:r>
            <a:r>
              <a:rPr lang="pt-PT" sz="13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mas ajuda pesquisador do Estado a se orientar sobre as prioridades da FAP e sobre o procedimento para solicitar possível apoio – 'portas abertas' para colaboração no marco dos programas europeus de pesquisa</a:t>
            </a:r>
          </a:p>
          <a:p>
            <a:endParaRPr lang="en-GB" sz="1300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GB" sz="1300" dirty="0" smtClean="0">
                <a:solidFill>
                  <a:srgbClr val="000000"/>
                </a:solidFill>
                <a:latin typeface="Arial" charset="0"/>
              </a:rPr>
              <a:t>AA </a:t>
            </a:r>
            <a:r>
              <a:rPr lang="mr-IN" sz="1300" dirty="0" smtClean="0">
                <a:solidFill>
                  <a:srgbClr val="000000"/>
                </a:solidFill>
                <a:latin typeface="Arial" charset="0"/>
              </a:rPr>
              <a:t>–</a:t>
            </a:r>
            <a:r>
              <a:rPr lang="pt-BR" sz="1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sz="1300" kern="1200" dirty="0" smtClean="0">
                <a:solidFill>
                  <a:srgbClr val="000000"/>
                </a:solidFill>
              </a:rPr>
              <a:t>Modalidades de colaboração: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sz="1300" kern="1200" dirty="0" err="1" smtClean="0">
                <a:solidFill>
                  <a:srgbClr val="000000"/>
                </a:solidFill>
              </a:rPr>
              <a:t>Cofinanciamento</a:t>
            </a:r>
            <a:r>
              <a:rPr lang="pt-BR" sz="1300" b="0" kern="1200" dirty="0" smtClean="0">
                <a:solidFill>
                  <a:srgbClr val="000000"/>
                </a:solidFill>
              </a:rPr>
              <a:t> das participações H2020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sz="1300" kern="1200" dirty="0" smtClean="0">
                <a:solidFill>
                  <a:srgbClr val="000000"/>
                </a:solidFill>
              </a:rPr>
              <a:t>Geminação</a:t>
            </a:r>
            <a:r>
              <a:rPr lang="pt-BR" sz="1300" b="0" kern="1200" dirty="0" smtClean="0">
                <a:solidFill>
                  <a:srgbClr val="000000"/>
                </a:solidFill>
              </a:rPr>
              <a:t> de atividades paralelas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sz="1300" kern="1200" dirty="0" smtClean="0">
                <a:solidFill>
                  <a:srgbClr val="000000"/>
                </a:solidFill>
              </a:rPr>
              <a:t>Chamadas coordenadas </a:t>
            </a:r>
          </a:p>
          <a:p>
            <a:endParaRPr lang="en-GB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F33E4-A905-438A-9870-8C661DB2F186}" type="slidenum">
              <a:rPr lang="en-GB" alt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GB" alt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3861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799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D3561F-931D-1B47-8B0C-C5B162259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78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D3561F-931D-1B47-8B0C-C5B1622598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1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C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84350"/>
            <a:ext cx="6553200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338" y="5848350"/>
            <a:ext cx="20732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2771775" y="1628775"/>
            <a:ext cx="5832475" cy="0"/>
          </a:xfrm>
          <a:prstGeom prst="line">
            <a:avLst/>
          </a:prstGeom>
          <a:noFill/>
          <a:ln w="12700">
            <a:solidFill>
              <a:srgbClr val="2B6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00338" y="981075"/>
            <a:ext cx="5616575" cy="935038"/>
          </a:xfrm>
        </p:spPr>
        <p:txBody>
          <a:bodyPr/>
          <a:lstStyle>
            <a:lvl1pPr algn="l">
              <a:defRPr sz="2000"/>
            </a:lvl1pPr>
          </a:lstStyle>
          <a:p>
            <a:r>
              <a:rPr lang="en-GB" altLang="zh-CN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38438" y="1773238"/>
            <a:ext cx="5721350" cy="504825"/>
          </a:xfrm>
        </p:spPr>
        <p:txBody>
          <a:bodyPr/>
          <a:lstStyle>
            <a:lvl1pPr marL="0" indent="0">
              <a:buFont typeface="Arial" pitchFamily="34" charset="0"/>
              <a:buNone/>
              <a:defRPr sz="1800"/>
            </a:lvl1pPr>
          </a:lstStyle>
          <a:p>
            <a:r>
              <a:rPr lang="en-GB" altLang="zh-CN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7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5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688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40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97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7545" y="1412776"/>
            <a:ext cx="8208912" cy="576064"/>
          </a:xfrm>
        </p:spPr>
        <p:txBody>
          <a:bodyPr/>
          <a:lstStyle>
            <a:lvl1pPr marL="358775" indent="-358775">
              <a:defRPr sz="2200">
                <a:solidFill>
                  <a:srgbClr val="578DA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2" cy="3969256"/>
          </a:xfrm>
        </p:spPr>
        <p:txBody>
          <a:bodyPr/>
          <a:lstStyle>
            <a:lvl1pPr marL="180975" indent="-180975">
              <a:spcAft>
                <a:spcPts val="600"/>
              </a:spcAft>
              <a:buClr>
                <a:srgbClr val="CD5A57"/>
              </a:buClr>
              <a:buSzPct val="120000"/>
              <a:buFont typeface="Arial" panose="020B0604020202020204" pitchFamily="34" charset="0"/>
              <a:buChar char="•"/>
              <a:defRPr sz="160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66700" indent="-266700">
              <a:buClr>
                <a:srgbClr val="C20016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361950" indent="-180975">
              <a:spcAft>
                <a:spcPts val="600"/>
              </a:spcAft>
              <a:buFontTx/>
              <a:buChar char="-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916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065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44000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kumimoji="0" lang="en-US" altLang="en-US" sz="1800" smtClean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r="2689" b="-2"/>
          <a:stretch>
            <a:fillRect/>
          </a:stretch>
        </p:blipFill>
        <p:spPr bwMode="auto">
          <a:xfrm>
            <a:off x="0" y="971550"/>
            <a:ext cx="9144000" cy="592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3" r="39045" b="-2"/>
          <a:stretch/>
        </p:blipFill>
        <p:spPr bwMode="auto">
          <a:xfrm>
            <a:off x="0" y="2874392"/>
            <a:ext cx="5727700" cy="4010992"/>
          </a:xfrm>
          <a:prstGeom prst="rect">
            <a:avLst/>
          </a:prstGeom>
          <a:ln>
            <a:noFill/>
          </a:ln>
          <a:effectLst>
            <a:glow>
              <a:schemeClr val="bg1"/>
            </a:glow>
            <a:softEdge rad="762000"/>
          </a:effectLst>
          <a:extLst/>
        </p:spPr>
      </p:pic>
      <p:pic>
        <p:nvPicPr>
          <p:cNvPr id="7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ffectLst>
            <a:glow rad="952500">
              <a:schemeClr val="bg1">
                <a:alpha val="1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EDC54DD-1654-4880-A9CF-10FA2918AA73}" type="slidenum">
              <a:rPr lang="en-GB" altLang="en-US">
                <a:solidFill>
                  <a:srgbClr val="FFFFFF"/>
                </a:solidFill>
                <a:latin typeface="Verdana"/>
              </a:rPr>
              <a:pPr>
                <a:defRPr/>
              </a:pPr>
              <a:t>‹#›</a:t>
            </a:fld>
            <a:endParaRPr lang="en-GB" altLang="en-US" dirty="0">
              <a:solidFill>
                <a:srgbClr val="FFFFFF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63175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1E960-7FA7-427D-8CC9-945C084AA58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55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EDB7-3AFD-4B1F-B069-679643B33331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36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FDBDC-DD64-42F6-9957-B562A3BB4C51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3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513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B68EA-2F95-4061-B5C2-157F217CAB01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72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87596-FA47-4F9C-A6CE-02541BE31278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975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35C28-666F-4D68-A0B0-2C748427FA2C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460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ECF05-7511-48E1-869E-D7A6674F2CA5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66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7F74C-62CD-469C-895B-8C7B4FCD9474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82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D2189-5B4F-41FE-8BDD-0FC62A3A5DB0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68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7E7D0-8529-413F-A4D3-000B7CFFBE7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641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7545" y="1412776"/>
            <a:ext cx="8208912" cy="576064"/>
          </a:xfrm>
        </p:spPr>
        <p:txBody>
          <a:bodyPr/>
          <a:lstStyle>
            <a:lvl1pPr marL="358775" indent="-358775">
              <a:defRPr sz="2200">
                <a:solidFill>
                  <a:srgbClr val="578DA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2" cy="3969256"/>
          </a:xfrm>
        </p:spPr>
        <p:txBody>
          <a:bodyPr/>
          <a:lstStyle>
            <a:lvl1pPr marL="180975" indent="-180975">
              <a:spcAft>
                <a:spcPts val="600"/>
              </a:spcAft>
              <a:buClr>
                <a:srgbClr val="CD5A57"/>
              </a:buClr>
              <a:buSzPct val="120000"/>
              <a:buFont typeface="Arial" panose="020B0604020202020204" pitchFamily="34" charset="0"/>
              <a:buChar char="•"/>
              <a:defRPr sz="160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66700" indent="-266700">
              <a:buClr>
                <a:srgbClr val="C20016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361950" indent="-180975">
              <a:spcAft>
                <a:spcPts val="600"/>
              </a:spcAft>
              <a:buFontTx/>
              <a:buChar char="-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518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68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05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6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12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271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273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315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theme" Target="../theme/theme2.xml"/><Relationship Id="rId14" Type="http://schemas.openxmlformats.org/officeDocument/2006/relationships/image" Target="../media/image5.jpeg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/>
              <a:t>Click to edit Master text styles</a:t>
            </a:r>
          </a:p>
          <a:p>
            <a:pPr lvl="1"/>
            <a:r>
              <a:rPr lang="en-GB" altLang="zh-CN"/>
              <a:t>Second level</a:t>
            </a:r>
          </a:p>
          <a:p>
            <a:pPr lvl="2"/>
            <a:r>
              <a:rPr lang="en-GB" altLang="zh-CN"/>
              <a:t>Third level</a:t>
            </a:r>
          </a:p>
          <a:p>
            <a:pPr lvl="3"/>
            <a:r>
              <a:rPr lang="en-GB" altLang="zh-CN"/>
              <a:t>Fourth level</a:t>
            </a:r>
          </a:p>
          <a:p>
            <a:pPr lvl="4"/>
            <a:r>
              <a:rPr lang="en-GB" altLang="zh-CN"/>
              <a:t>Fifth level</a:t>
            </a:r>
          </a:p>
        </p:txBody>
      </p:sp>
      <p:pic>
        <p:nvPicPr>
          <p:cNvPr id="1028" name="Picture 4" descr="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338" y="5848350"/>
            <a:ext cx="20732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468313" y="1052513"/>
            <a:ext cx="8135937" cy="0"/>
          </a:xfrm>
          <a:prstGeom prst="line">
            <a:avLst/>
          </a:prstGeom>
          <a:noFill/>
          <a:ln w="12700">
            <a:solidFill>
              <a:srgbClr val="2B6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72" r:id="rId2"/>
    <p:sldLayoutId id="2147484573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79" r:id="rId9"/>
    <p:sldLayoutId id="2147484580" r:id="rId10"/>
    <p:sldLayoutId id="2147484581" r:id="rId11"/>
    <p:sldLayoutId id="2147484582" r:id="rId12"/>
    <p:sldLayoutId id="2147484583" r:id="rId13"/>
    <p:sldLayoutId id="2147484612" r:id="rId14"/>
    <p:sldLayoutId id="2147484613" r:id="rId1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+mj-lt"/>
          <a:ea typeface="ＭＳ Ｐゴシック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ＭＳ Ｐゴシック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ＭＳ Ｐゴシック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ＭＳ Ｐゴシック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ＭＳ Ｐゴシック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MS PGothic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MS PGothic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MS PGothic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rgbClr val="2B679F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◦"/>
        <a:defRPr sz="2600">
          <a:solidFill>
            <a:srgbClr val="2B679F"/>
          </a:solidFill>
          <a:latin typeface="+mn-lt"/>
          <a:ea typeface="ＭＳ Ｐゴシック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2B679F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2B679F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B679F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B679F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B679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B679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B679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B679F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1027" name="Picture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r="2689" b="70531"/>
          <a:stretch>
            <a:fillRect/>
          </a:stretch>
        </p:blipFill>
        <p:spPr bwMode="auto">
          <a:xfrm>
            <a:off x="0" y="0"/>
            <a:ext cx="914400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defTabSz="914400">
              <a:defRPr/>
            </a:pPr>
            <a:endParaRPr kumimoji="0"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defTabSz="914400">
              <a:defRPr/>
            </a:pPr>
            <a:endParaRPr kumimoji="0"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defTabSz="914400">
              <a:defRPr/>
            </a:pPr>
            <a:fld id="{DE58C168-EF04-44CE-929E-C52C08623CDC}" type="slidenum">
              <a:rPr kumimoji="0" lang="en-GB" altLang="en-US">
                <a:solidFill>
                  <a:srgbClr val="000000"/>
                </a:solidFill>
                <a:ea typeface="+mn-ea"/>
                <a:cs typeface="+mn-cs"/>
              </a:rPr>
              <a:pPr defTabSz="914400">
                <a:defRPr/>
              </a:pPr>
              <a:t>‹#›</a:t>
            </a:fld>
            <a:endParaRPr kumimoji="0" lang="en-GB" alt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10" y="255037"/>
            <a:ext cx="1436687" cy="1004887"/>
          </a:xfrm>
          <a:prstGeom prst="rect">
            <a:avLst/>
          </a:prstGeom>
          <a:noFill/>
          <a:effectLst>
            <a:glow rad="952500">
              <a:schemeClr val="bg1">
                <a:alpha val="1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4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9" r:id="rId1"/>
    <p:sldLayoutId id="2147484600" r:id="rId2"/>
    <p:sldLayoutId id="2147484601" r:id="rId3"/>
    <p:sldLayoutId id="2147484602" r:id="rId4"/>
    <p:sldLayoutId id="2147484603" r:id="rId5"/>
    <p:sldLayoutId id="2147484604" r:id="rId6"/>
    <p:sldLayoutId id="2147484605" r:id="rId7"/>
    <p:sldLayoutId id="2147484606" r:id="rId8"/>
    <p:sldLayoutId id="2147484607" r:id="rId9"/>
    <p:sldLayoutId id="2147484608" r:id="rId10"/>
    <p:sldLayoutId id="2147484609" r:id="rId11"/>
    <p:sldLayoutId id="2147484611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elegation-brazil-science@eeas.europa.eu" TargetMode="External"/><Relationship Id="rId4" Type="http://schemas.openxmlformats.org/officeDocument/2006/relationships/hyperlink" Target="mailto:moacyr.martucci@poli.usp.br" TargetMode="External"/><Relationship Id="rId5" Type="http://schemas.openxmlformats.org/officeDocument/2006/relationships/hyperlink" Target="http://bit.ly/Horizon_NCP" TargetMode="External"/><Relationship Id="rId6" Type="http://schemas.openxmlformats.org/officeDocument/2006/relationships/image" Target="../media/image14.jp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razil.euraxess.org" TargetMode="External"/><Relationship Id="rId4" Type="http://schemas.openxmlformats.org/officeDocument/2006/relationships/hyperlink" Target="https://www.facebook.com/EuraxessBrasil" TargetMode="External"/><Relationship Id="rId5" Type="http://schemas.openxmlformats.org/officeDocument/2006/relationships/hyperlink" Target="twitter.com/EuraxessBrasil" TargetMode="External"/><Relationship Id="rId6" Type="http://schemas.openxmlformats.org/officeDocument/2006/relationships/hyperlink" Target="mailto:brazil@euraxess.net" TargetMode="External"/><Relationship Id="rId7" Type="http://schemas.openxmlformats.org/officeDocument/2006/relationships/hyperlink" Target="http://bit.ly/EuraxessBR_LAC_Mailing" TargetMode="External"/><Relationship Id="rId8" Type="http://schemas.openxmlformats.org/officeDocument/2006/relationships/image" Target="../media/image15.jpeg"/><Relationship Id="rId9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://ec.europa.eu/research/participants/data/ref/h2020/grants_manual/hi/3cpart/h2020-hi-list-ac_en.pdf" TargetMode="Externa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5589588"/>
            <a:ext cx="4284663" cy="935037"/>
          </a:xfrm>
          <a:prstGeom prst="rect">
            <a:avLst/>
          </a:prstGeom>
        </p:spPr>
        <p:txBody>
          <a:bodyPr/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DF33"/>
              </a:buClr>
              <a:buFont typeface="Arial" panose="020B0604020202020204" pitchFamily="34" charset="0"/>
              <a:buChar char="•"/>
              <a:defRPr sz="2000" i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20016"/>
              </a:buClr>
              <a:buChar char="•"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2pPr>
            <a:lvl3pPr marL="361950" indent="-180975" algn="l" rtl="0" eaLnBrk="0" fontAlgn="base" hangingPunct="0">
              <a:spcBef>
                <a:spcPct val="20000"/>
              </a:spcBef>
              <a:spcAft>
                <a:spcPts val="600"/>
              </a:spcAf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BE" sz="1400" b="1" kern="0" dirty="0" smtClean="0">
                <a:solidFill>
                  <a:schemeClr val="bg1"/>
                </a:solidFill>
                <a:latin typeface="EC Square Sans Pro Medium" panose="020B0500000000020004" pitchFamily="34" charset="0"/>
              </a:rPr>
              <a:t>Charlotte Grawitz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BE" sz="1400" kern="0" dirty="0" smtClean="0">
                <a:solidFill>
                  <a:schemeClr val="bg1"/>
                </a:solidFill>
                <a:latin typeface="EC Square Sans Pro Medium" panose="020B0500000000020004" pitchFamily="34" charset="0"/>
              </a:rPr>
              <a:t>EURAXESS Brazil &amp; LAC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BE" sz="1400" kern="0" dirty="0" smtClean="0">
                <a:solidFill>
                  <a:schemeClr val="bg1"/>
                </a:solidFill>
                <a:latin typeface="EC Square Sans Pro Medium" panose="020B0500000000020004" pitchFamily="34" charset="0"/>
              </a:rPr>
              <a:t>Training ERC, writing a competitive proposal</a:t>
            </a:r>
            <a:br>
              <a:rPr lang="fr-BE" sz="1400" kern="0" dirty="0" smtClean="0">
                <a:solidFill>
                  <a:schemeClr val="bg1"/>
                </a:solidFill>
                <a:latin typeface="EC Square Sans Pro Medium" panose="020B0500000000020004" pitchFamily="34" charset="0"/>
              </a:rPr>
            </a:br>
            <a:r>
              <a:rPr lang="fr-BE" sz="1400" kern="0" dirty="0" smtClean="0">
                <a:solidFill>
                  <a:schemeClr val="bg1"/>
                </a:solidFill>
                <a:latin typeface="EC Square Sans Pro Medium" panose="020B0500000000020004" pitchFamily="34" charset="0"/>
              </a:rPr>
              <a:t>FGV, 1ro Agosto de 2019</a:t>
            </a:r>
            <a:endParaRPr lang="fr-BE" sz="1400" kern="0" dirty="0">
              <a:solidFill>
                <a:schemeClr val="bg1"/>
              </a:solidFill>
              <a:latin typeface="EC Square Sans Pro Medium" panose="020B05000000000200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169201" y="2270500"/>
            <a:ext cx="4503327" cy="1475183"/>
          </a:xfrm>
          <a:prstGeom prst="rect">
            <a:avLst/>
          </a:prstGeom>
          <a:solidFill>
            <a:srgbClr val="0F749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4169201" y="2270500"/>
            <a:ext cx="40338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s-ES" dirty="0" err="1" smtClean="0">
                <a:solidFill>
                  <a:srgbClr val="FCD037"/>
                </a:solidFill>
                <a:latin typeface="EC Square Sans Pro" charset="0"/>
              </a:rPr>
              <a:t>Introdução</a:t>
            </a:r>
            <a:endParaRPr lang="es-ES" dirty="0">
              <a:solidFill>
                <a:srgbClr val="FCD037"/>
              </a:solidFill>
              <a:latin typeface="EC Squar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14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11989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b="1" dirty="0" err="1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Delegação</a:t>
            </a:r>
            <a:r>
              <a:rPr lang="en-GB" sz="24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da </a:t>
            </a:r>
            <a:r>
              <a:rPr lang="en-GB" sz="2400" b="1" dirty="0" err="1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União</a:t>
            </a:r>
            <a:r>
              <a:rPr lang="en-GB" sz="24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GB" sz="2400" b="1" dirty="0" err="1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Europeia</a:t>
            </a:r>
            <a:r>
              <a:rPr lang="en-GB" sz="24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GB" sz="2400" b="1" dirty="0" err="1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para</a:t>
            </a:r>
            <a:r>
              <a:rPr lang="en-GB" sz="24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o </a:t>
            </a:r>
            <a:r>
              <a:rPr lang="en-GB" sz="2400" b="1" dirty="0" err="1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Brasil</a:t>
            </a:r>
            <a:endParaRPr lang="en-GB" sz="2400" b="1" dirty="0">
              <a:solidFill>
                <a:srgbClr val="00B050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dirty="0" err="1">
                <a:solidFill>
                  <a:srgbClr val="2D2D8A"/>
                </a:solidFill>
              </a:rPr>
              <a:t>Secção</a:t>
            </a:r>
            <a:r>
              <a:rPr lang="en-GB" sz="2400" dirty="0">
                <a:solidFill>
                  <a:srgbClr val="2D2D8A"/>
                </a:solidFill>
              </a:rPr>
              <a:t> de </a:t>
            </a:r>
            <a:r>
              <a:rPr lang="en-GB" sz="2400" dirty="0" err="1">
                <a:solidFill>
                  <a:srgbClr val="2D2D8A"/>
                </a:solidFill>
              </a:rPr>
              <a:t>Ciência</a:t>
            </a:r>
            <a:r>
              <a:rPr lang="en-GB" sz="2400" dirty="0">
                <a:solidFill>
                  <a:srgbClr val="2D2D8A"/>
                </a:solidFill>
              </a:rPr>
              <a:t>, </a:t>
            </a:r>
            <a:r>
              <a:rPr lang="en-GB" sz="2400" dirty="0" err="1">
                <a:solidFill>
                  <a:srgbClr val="2D2D8A"/>
                </a:solidFill>
              </a:rPr>
              <a:t>Tecnologia</a:t>
            </a:r>
            <a:r>
              <a:rPr lang="en-GB" sz="2400" dirty="0">
                <a:solidFill>
                  <a:srgbClr val="2D2D8A"/>
                </a:solidFill>
              </a:rPr>
              <a:t> &amp; </a:t>
            </a:r>
            <a:r>
              <a:rPr lang="en-GB" sz="2400" dirty="0" err="1" smtClean="0">
                <a:solidFill>
                  <a:srgbClr val="2D2D8A"/>
                </a:solidFill>
              </a:rPr>
              <a:t>Inovação</a:t>
            </a:r>
            <a:r>
              <a:rPr lang="en-US" sz="2200" dirty="0" smtClean="0">
                <a:hlinkClick r:id="rId3"/>
              </a:rPr>
              <a:t>delegation-brazil-science@eeas.europa.eu</a:t>
            </a:r>
            <a:endParaRPr lang="en-GB" sz="2200" dirty="0" smtClean="0">
              <a:solidFill>
                <a:srgbClr val="2D2D8A"/>
              </a:solidFill>
            </a:endParaRPr>
          </a:p>
          <a:p>
            <a:r>
              <a:rPr lang="en-GB" sz="2400" dirty="0" smtClean="0">
                <a:solidFill>
                  <a:srgbClr val="2D2D8A"/>
                </a:solidFill>
              </a:rPr>
              <a:t>Ponto</a:t>
            </a:r>
            <a:r>
              <a:rPr lang="en-GB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GB" sz="2400" dirty="0">
                <a:solidFill>
                  <a:srgbClr val="2D2D8A"/>
                </a:solidFill>
              </a:rPr>
              <a:t>focal no </a:t>
            </a:r>
            <a:r>
              <a:rPr lang="en-GB" sz="2400" dirty="0" err="1" smtClean="0">
                <a:solidFill>
                  <a:srgbClr val="2D2D8A"/>
                </a:solidFill>
              </a:rPr>
              <a:t>Brasil</a:t>
            </a:r>
            <a:r>
              <a:rPr lang="en-GB" sz="2400" dirty="0" smtClean="0">
                <a:solidFill>
                  <a:srgbClr val="2D2D8A"/>
                </a:solidFill>
              </a:rPr>
              <a:t> (H2020): </a:t>
            </a:r>
            <a:r>
              <a:rPr lang="fr-FR" sz="2200" u="sng" dirty="0" smtClean="0">
                <a:hlinkClick r:id="rId4"/>
              </a:rPr>
              <a:t>Prof</a:t>
            </a:r>
            <a:r>
              <a:rPr lang="fr-FR" sz="2200" u="sng" dirty="0">
                <a:hlinkClick r:id="rId4"/>
              </a:rPr>
              <a:t>. Moacyr Martucci</a:t>
            </a:r>
            <a:r>
              <a:rPr lang="fr-FR" sz="2200" b="1" u="sng" dirty="0">
                <a:hlinkClick r:id="rId4"/>
              </a:rPr>
              <a:t> </a:t>
            </a:r>
            <a:endParaRPr lang="fr-FR" sz="2200" dirty="0"/>
          </a:p>
          <a:p>
            <a:r>
              <a:rPr lang="fr-BE" sz="2400" dirty="0" smtClean="0">
                <a:solidFill>
                  <a:srgbClr val="2D2D8A"/>
                </a:solidFill>
              </a:rPr>
              <a:t>Pontos </a:t>
            </a:r>
            <a:r>
              <a:rPr lang="fr-BE" sz="2400" dirty="0">
                <a:solidFill>
                  <a:srgbClr val="2D2D8A"/>
                </a:solidFill>
              </a:rPr>
              <a:t>focais na Europa: </a:t>
            </a:r>
            <a:r>
              <a:rPr lang="fr-BE" sz="2400" spc="-100" dirty="0" smtClean="0">
                <a:solidFill>
                  <a:srgbClr val="000090"/>
                </a:solidFill>
                <a:latin typeface="Arial"/>
                <a:cs typeface="Arial"/>
                <a:hlinkClick r:id="rId5"/>
              </a:rPr>
              <a:t>bit.ly</a:t>
            </a:r>
            <a:r>
              <a:rPr lang="fr-BE" sz="2400" spc="-100" dirty="0">
                <a:solidFill>
                  <a:srgbClr val="000090"/>
                </a:solidFill>
                <a:latin typeface="Arial"/>
                <a:cs typeface="Arial"/>
                <a:hlinkClick r:id="rId5"/>
              </a:rPr>
              <a:t>/</a:t>
            </a:r>
            <a:r>
              <a:rPr lang="fr-BE" sz="2400" spc="-100" dirty="0" smtClean="0">
                <a:solidFill>
                  <a:srgbClr val="000090"/>
                </a:solidFill>
                <a:latin typeface="Arial"/>
                <a:cs typeface="Arial"/>
                <a:hlinkClick r:id="rId5"/>
              </a:rPr>
              <a:t>Horizon_NCP</a:t>
            </a:r>
            <a:endParaRPr lang="en-US" sz="2400" spc="-1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53975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-358775" algn="ctr" defTabSz="914400">
              <a:defRPr/>
            </a:pPr>
            <a:r>
              <a:rPr kumimoji="0" lang="pt-BR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Recursos adicionais sobre H2020</a:t>
            </a:r>
            <a:endParaRPr kumimoji="0" lang="pt-BR" sz="2800" u="sng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ea typeface="MS PGothic" pitchFamily="34" charset="-128"/>
            </a:endParaRPr>
          </a:p>
        </p:txBody>
      </p:sp>
      <p:pic>
        <p:nvPicPr>
          <p:cNvPr id="2" name="Picture 1" descr="NCP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7"/>
          <a:stretch/>
        </p:blipFill>
        <p:spPr>
          <a:xfrm>
            <a:off x="3725025" y="3190368"/>
            <a:ext cx="5114175" cy="363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12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428625" y="1613970"/>
            <a:ext cx="8229600" cy="4590811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zh-CN" sz="3700" dirty="0">
              <a:latin typeface="Arial" charset="0"/>
              <a:ea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zh-CN" sz="6100" dirty="0">
              <a:latin typeface="Arial" charset="0"/>
              <a:ea typeface="ＭＳ Ｐゴシック" charset="0"/>
            </a:endParaRPr>
          </a:p>
          <a:p>
            <a:pPr algn="ctr" eaLnBrk="1" hangingPunct="1">
              <a:lnSpc>
                <a:spcPct val="140000"/>
              </a:lnSpc>
              <a:buFontTx/>
              <a:buNone/>
            </a:pPr>
            <a:endParaRPr lang="en-US" altLang="zh-CN" sz="1100" dirty="0">
              <a:solidFill>
                <a:srgbClr val="3366FF"/>
              </a:solidFill>
              <a:latin typeface="Arial" charset="0"/>
              <a:ea typeface="ＭＳ Ｐゴシック" charset="0"/>
              <a:hlinkClick r:id="" action="ppaction://noaction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endParaRPr lang="en-US" altLang="zh-CN" sz="1100" dirty="0">
              <a:solidFill>
                <a:srgbClr val="3366FF"/>
              </a:solidFill>
              <a:latin typeface="Arial" charset="0"/>
              <a:ea typeface="ＭＳ Ｐゴシック" charset="0"/>
              <a:hlinkClick r:id="" action="ppaction://noaction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altLang="zh-CN" sz="2800" dirty="0">
                <a:solidFill>
                  <a:srgbClr val="0000FF"/>
                </a:solidFill>
                <a:latin typeface="Arial" charset="0"/>
                <a:ea typeface="ＭＳ Ｐゴシック" charset="0"/>
                <a:hlinkClick r:id="rId3"/>
              </a:rPr>
              <a:t>brazil.euraxess.org</a:t>
            </a:r>
            <a:endParaRPr lang="en-US" altLang="zh-CN" sz="28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sz="2400" u="sng" dirty="0">
                <a:solidFill>
                  <a:srgbClr val="0000FF"/>
                </a:solidFill>
                <a:latin typeface="Arial" charset="0"/>
                <a:ea typeface="ＭＳ Ｐゴシック" charset="0"/>
                <a:hlinkClick r:id="rId4"/>
              </a:rPr>
              <a:t>facebook.com/</a:t>
            </a:r>
            <a:r>
              <a:rPr lang="en-US" sz="2400" u="sng" dirty="0" smtClean="0">
                <a:solidFill>
                  <a:srgbClr val="0000FF"/>
                </a:solidFill>
                <a:latin typeface="Arial" charset="0"/>
                <a:ea typeface="ＭＳ Ｐゴシック" charset="0"/>
                <a:hlinkClick r:id="rId4"/>
              </a:rPr>
              <a:t>EuraxessBrasil</a:t>
            </a:r>
            <a:r>
              <a:rPr lang="en-US" sz="2400" u="sng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 - </a:t>
            </a:r>
            <a:r>
              <a:rPr lang="en-US" sz="2400" u="sng" dirty="0">
                <a:solidFill>
                  <a:srgbClr val="0000FF"/>
                </a:solidFill>
                <a:latin typeface="Arial" charset="0"/>
                <a:ea typeface="ＭＳ Ｐゴシック" charset="0"/>
                <a:hlinkClick r:id="rId5" action="ppaction://hlinkfile"/>
              </a:rPr>
              <a:t>twitter.com/EuraxessBrasil</a:t>
            </a:r>
            <a:endParaRPr lang="en-US" altLang="zh-CN" sz="24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altLang="zh-CN" sz="2200" u="sng" dirty="0">
                <a:solidFill>
                  <a:srgbClr val="0000FF"/>
                </a:solidFill>
                <a:latin typeface="Arial" charset="0"/>
                <a:ea typeface="ＭＳ Ｐゴシック" charset="0"/>
                <a:hlinkClick r:id="rId6"/>
              </a:rPr>
              <a:t>brazil@euraxess.net </a:t>
            </a:r>
            <a:endParaRPr lang="en-US" altLang="zh-CN" sz="2200" u="sng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en-US" altLang="zh-CN" sz="2200" u="sng" dirty="0" err="1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Inscrição</a:t>
            </a:r>
            <a:r>
              <a:rPr lang="en-US" altLang="zh-CN" sz="2200" u="sng" dirty="0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altLang="zh-CN" sz="2200" u="sng" dirty="0" err="1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na</a:t>
            </a:r>
            <a:r>
              <a:rPr lang="en-US" altLang="zh-CN" sz="2200" u="sng" dirty="0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altLang="zh-CN" sz="2200" u="sng" dirty="0" err="1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lista</a:t>
            </a:r>
            <a:r>
              <a:rPr lang="en-US" altLang="zh-CN" sz="2200" u="sng" dirty="0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 de </a:t>
            </a:r>
            <a:r>
              <a:rPr lang="en-US" altLang="zh-CN" sz="2200" u="sng" dirty="0" err="1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difusão</a:t>
            </a:r>
            <a:r>
              <a:rPr lang="en-US" altLang="zh-CN" sz="2200" u="sng" dirty="0">
                <a:solidFill>
                  <a:srgbClr val="000090"/>
                </a:solidFill>
                <a:latin typeface="Arial"/>
                <a:ea typeface="ＭＳ Ｐゴシック" charset="0"/>
                <a:cs typeface="Arial"/>
              </a:rPr>
              <a:t>: </a:t>
            </a:r>
            <a:r>
              <a:rPr lang="en-US" altLang="zh-CN" sz="2200" u="sng" dirty="0">
                <a:solidFill>
                  <a:srgbClr val="000090"/>
                </a:solidFill>
                <a:ea typeface="ＭＳ Ｐゴシック" charset="0"/>
                <a:cs typeface="Arial"/>
                <a:hlinkClick r:id="rId7"/>
              </a:rPr>
              <a:t>bit.ly/EuraxessBR_LAC_Mailing</a:t>
            </a:r>
            <a:endParaRPr lang="en-US" altLang="zh-CN" sz="2200" u="sng" dirty="0">
              <a:solidFill>
                <a:srgbClr val="000090"/>
              </a:solidFill>
              <a:ea typeface="ＭＳ Ｐゴシック" charset="0"/>
              <a:cs typeface="Arial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None/>
            </a:pPr>
            <a:endParaRPr lang="fr-FR" sz="2200" dirty="0">
              <a:latin typeface="Arial"/>
              <a:cs typeface="Arial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en-US" altLang="zh-CN" sz="2200" u="sng" dirty="0">
                <a:latin typeface="Arial" charset="0"/>
                <a:ea typeface="ＭＳ Ｐゴシック" charset="0"/>
                <a:cs typeface="宋体" charset="0"/>
              </a:rPr>
              <a:t> </a:t>
            </a:r>
            <a:endParaRPr lang="zh-CN" altLang="en-US" sz="2200" u="sng" dirty="0">
              <a:latin typeface="Arial" charset="0"/>
              <a:ea typeface="宋体" charset="0"/>
              <a:cs typeface="宋体" charset="0"/>
            </a:endParaRPr>
          </a:p>
        </p:txBody>
      </p:sp>
      <p:pic>
        <p:nvPicPr>
          <p:cNvPr id="27650" name="Picture 4" descr="LogoEuraxes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742" y="1267347"/>
            <a:ext cx="3192772" cy="217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Picture 1" descr="FB.jpg"/>
          <p:cNvSpPr>
            <a:spLocks noChangeAspect="1"/>
          </p:cNvSpPr>
          <p:nvPr/>
        </p:nvSpPr>
        <p:spPr bwMode="auto">
          <a:xfrm>
            <a:off x="539752" y="4797427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428625" y="560390"/>
            <a:ext cx="8229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2600" dirty="0">
                <a:solidFill>
                  <a:srgbClr val="2D2D8A"/>
                </a:solidFill>
              </a:rPr>
              <a:t>Charlotte Grawitz, </a:t>
            </a:r>
            <a:r>
              <a:rPr lang="en-US" sz="2600" dirty="0" err="1" smtClean="0">
                <a:solidFill>
                  <a:srgbClr val="2D2D8A"/>
                </a:solidFill>
              </a:rPr>
              <a:t>representante</a:t>
            </a:r>
            <a:endParaRPr lang="en-US" sz="2600" dirty="0">
              <a:solidFill>
                <a:srgbClr val="2D2D8A"/>
              </a:solidFill>
            </a:endParaRPr>
          </a:p>
        </p:txBody>
      </p:sp>
      <p:pic>
        <p:nvPicPr>
          <p:cNvPr id="9" name="Image 2" descr="ComissãoEuropeia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835651"/>
            <a:ext cx="126522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51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1524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algn="ctr">
              <a:spcBef>
                <a:spcPts val="1200"/>
              </a:spcBef>
              <a:defRPr/>
            </a:pPr>
            <a:r>
              <a:rPr lang="pt-PT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União Europeia</a:t>
            </a:r>
            <a:endParaRPr lang="pt-PT" alt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2290" name="Content Placeholder 16"/>
          <p:cNvSpPr>
            <a:spLocks noGrp="1"/>
          </p:cNvSpPr>
          <p:nvPr>
            <p:ph sz="half" idx="4294967295"/>
          </p:nvPr>
        </p:nvSpPr>
        <p:spPr>
          <a:xfrm>
            <a:off x="4610100" y="1600200"/>
            <a:ext cx="4038600" cy="3744913"/>
          </a:xfrm>
        </p:spPr>
        <p:txBody>
          <a:bodyPr/>
          <a:lstStyle/>
          <a:p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28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paises</a:t>
            </a:r>
            <a:endParaRPr lang="en-US" sz="22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500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millhões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de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habitantes</a:t>
            </a:r>
            <a:endParaRPr lang="en-US" sz="22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7</a:t>
            </a:r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%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população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mundial</a:t>
            </a:r>
            <a:endParaRPr lang="en-US" sz="22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20% dos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investimentos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em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pesquisa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mundiais</a:t>
            </a:r>
            <a:endParaRPr lang="en-US" sz="22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32 </a:t>
            </a:r>
            <a:r>
              <a:rPr lang="en-US" sz="2200" dirty="0" err="1">
                <a:solidFill>
                  <a:srgbClr val="0070C0"/>
                </a:solidFill>
                <a:latin typeface="Arial" charset="0"/>
                <a:cs typeface="Arial" charset="0"/>
              </a:rPr>
              <a:t>universidades</a:t>
            </a:r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europeias</a:t>
            </a:r>
            <a:r>
              <a:rPr lang="en-US" sz="22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no Top </a:t>
            </a:r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100 </a:t>
            </a:r>
            <a:r>
              <a:rPr lang="en-US" sz="22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mundial</a:t>
            </a:r>
            <a:endParaRPr lang="en-US" sz="22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Mercado </a:t>
            </a:r>
            <a:r>
              <a:rPr lang="en-US" sz="2200" dirty="0" err="1">
                <a:solidFill>
                  <a:srgbClr val="0070C0"/>
                </a:solidFill>
                <a:latin typeface="Arial" charset="0"/>
                <a:cs typeface="Arial" charset="0"/>
              </a:rPr>
              <a:t>único</a:t>
            </a:r>
            <a:r>
              <a:rPr lang="en-US" sz="2200" dirty="0">
                <a:solidFill>
                  <a:srgbClr val="0070C0"/>
                </a:solidFill>
                <a:latin typeface="Arial" charset="0"/>
                <a:cs typeface="Arial" charset="0"/>
              </a:rPr>
              <a:t>*</a:t>
            </a:r>
          </a:p>
          <a:p>
            <a:pPr>
              <a:buFont typeface="Arial" charset="0"/>
              <a:buNone/>
            </a:pPr>
            <a:endParaRPr lang="en-US" sz="2200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0" y="6165850"/>
            <a:ext cx="6551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pt-PT" sz="1600" b="1" dirty="0">
                <a:solidFill>
                  <a:srgbClr val="0070C0"/>
                </a:solidFill>
                <a:latin typeface="Verdana" charset="0"/>
                <a:cs typeface="Verdana" charset="0"/>
              </a:rPr>
              <a:t>* </a:t>
            </a:r>
            <a:r>
              <a:rPr kumimoji="1" lang="pt-PT" sz="1600" b="1" dirty="0" smtClean="0">
                <a:solidFill>
                  <a:srgbClr val="0070C0"/>
                </a:solidFill>
                <a:latin typeface="Verdana" charset="0"/>
                <a:cs typeface="Verdana" charset="0"/>
              </a:rPr>
              <a:t>Livre circulação de pessoas, mercadorias, serviços e capitais</a:t>
            </a:r>
            <a:endParaRPr kumimoji="1" lang="en-GB" sz="1600" b="1" dirty="0">
              <a:solidFill>
                <a:srgbClr val="0070C0"/>
              </a:solidFill>
              <a:latin typeface="Verdana" charset="0"/>
              <a:cs typeface="Verdana" charset="0"/>
            </a:endParaRPr>
          </a:p>
        </p:txBody>
      </p:sp>
      <p:sp>
        <p:nvSpPr>
          <p:cNvPr id="7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defRPr/>
            </a:pPr>
            <a:endParaRPr lang="en-GB" dirty="0">
              <a:latin typeface="Arial" charset="0"/>
            </a:endParaRPr>
          </a:p>
          <a:p>
            <a:pPr>
              <a:defRPr/>
            </a:pPr>
            <a:endParaRPr lang="en-GB" dirty="0">
              <a:latin typeface="Arial" charset="0"/>
            </a:endParaRPr>
          </a:p>
        </p:txBody>
      </p:sp>
      <p:pic>
        <p:nvPicPr>
          <p:cNvPr id="1229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600200"/>
            <a:ext cx="4243387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916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Content Placeholder 11"/>
          <p:cNvSpPr txBox="1">
            <a:spLocks/>
          </p:cNvSpPr>
          <p:nvPr/>
        </p:nvSpPr>
        <p:spPr bwMode="auto">
          <a:xfrm>
            <a:off x="179388" y="1381125"/>
            <a:ext cx="3744912" cy="498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>
              <a:buFont typeface="Arial" charset="0"/>
              <a:buChar char="•"/>
            </a:pPr>
            <a:r>
              <a:rPr kumimoji="0" lang="pt-BR" sz="1800" dirty="0" err="1" smtClean="0">
                <a:solidFill>
                  <a:srgbClr val="0F5494"/>
                </a:solidFill>
              </a:rPr>
              <a:t>Horizon</a:t>
            </a:r>
            <a:r>
              <a:rPr kumimoji="0" lang="pt-BR" sz="1800" dirty="0" smtClean="0">
                <a:solidFill>
                  <a:srgbClr val="0F5494"/>
                </a:solidFill>
              </a:rPr>
              <a:t> 2020 =  programa europeu de financiamento de pesquisa e inovação </a:t>
            </a:r>
          </a:p>
          <a:p>
            <a:pPr defTabSz="914400">
              <a:buFont typeface="Arial" charset="0"/>
              <a:buNone/>
            </a:pPr>
            <a:r>
              <a:rPr kumimoji="0" lang="pt-BR" sz="1800" dirty="0" smtClean="0">
                <a:solidFill>
                  <a:srgbClr val="0F5494"/>
                </a:solidFill>
              </a:rPr>
              <a:t>	</a:t>
            </a:r>
          </a:p>
          <a:p>
            <a:pPr defTabSz="914400">
              <a:buFont typeface="Arial" charset="0"/>
              <a:buNone/>
            </a:pPr>
            <a:r>
              <a:rPr kumimoji="0" lang="pt-BR" sz="1800" dirty="0" smtClean="0">
                <a:solidFill>
                  <a:srgbClr val="0F5494"/>
                </a:solidFill>
              </a:rPr>
              <a:t>	</a:t>
            </a:r>
            <a:r>
              <a:rPr kumimoji="0" lang="pt-BR" sz="1800" b="1" dirty="0" smtClean="0">
                <a:solidFill>
                  <a:srgbClr val="0F5494"/>
                </a:solidFill>
              </a:rPr>
              <a:t>€80 bilhões (2014 -2020)</a:t>
            </a:r>
          </a:p>
          <a:p>
            <a:pPr defTabSz="914400">
              <a:buFont typeface="Arial" charset="0"/>
              <a:buChar char="•"/>
            </a:pPr>
            <a:endParaRPr kumimoji="0" lang="pt-BR" sz="1800" dirty="0" smtClean="0">
              <a:solidFill>
                <a:srgbClr val="0F5494"/>
              </a:solidFill>
            </a:endParaRPr>
          </a:p>
          <a:p>
            <a:pPr defTabSz="914400" eaLnBrk="0" hangingPunct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charset="0"/>
              <a:buChar char="•"/>
            </a:pPr>
            <a:r>
              <a:rPr kumimoji="0" lang="pt-BR" sz="1800" b="1" dirty="0" smtClean="0">
                <a:solidFill>
                  <a:srgbClr val="0F5494"/>
                </a:solidFill>
                <a:cs typeface="Arial" charset="0"/>
              </a:rPr>
              <a:t>Foco nos desafios sociais</a:t>
            </a:r>
            <a:r>
              <a:rPr kumimoji="0" lang="pt-BR" sz="1800" dirty="0" smtClean="0">
                <a:solidFill>
                  <a:srgbClr val="0F5494"/>
                </a:solidFill>
                <a:cs typeface="Arial" charset="0"/>
              </a:rPr>
              <a:t>:   saúde, energia limpa, transporte etc.</a:t>
            </a:r>
          </a:p>
          <a:p>
            <a:pPr defTabSz="914400" eaLnBrk="0" hangingPunct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charset="0"/>
              <a:buChar char="•"/>
            </a:pPr>
            <a:r>
              <a:rPr kumimoji="0" lang="pt-BR" sz="1800" b="1" dirty="0" smtClean="0">
                <a:solidFill>
                  <a:srgbClr val="0F5494"/>
                </a:solidFill>
                <a:cs typeface="Arial" charset="0"/>
              </a:rPr>
              <a:t>Une pesquisa com inovação:   </a:t>
            </a:r>
            <a:r>
              <a:rPr kumimoji="0" lang="pt-BR" sz="1800" dirty="0" smtClean="0">
                <a:solidFill>
                  <a:srgbClr val="0F5494"/>
                </a:solidFill>
                <a:cs typeface="Arial" charset="0"/>
              </a:rPr>
              <a:t> 'do laboratório para o mercado' </a:t>
            </a:r>
          </a:p>
          <a:p>
            <a:pPr defTabSz="914400" eaLnBrk="0" hangingPunct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charset="0"/>
              <a:buChar char="•"/>
            </a:pPr>
            <a:r>
              <a:rPr kumimoji="0" lang="pt-BR" sz="1800" b="1" dirty="0" smtClean="0">
                <a:solidFill>
                  <a:srgbClr val="0F5494"/>
                </a:solidFill>
                <a:cs typeface="Arial" charset="0"/>
              </a:rPr>
              <a:t>Aberto a participação:</a:t>
            </a:r>
            <a:r>
              <a:rPr kumimoji="0" lang="pt-BR" sz="1800" dirty="0" smtClean="0">
                <a:solidFill>
                  <a:srgbClr val="0F5494"/>
                </a:solidFill>
                <a:cs typeface="Arial" charset="0"/>
              </a:rPr>
              <a:t>      empresas, universidades, instituições da UE e de fora</a:t>
            </a:r>
          </a:p>
          <a:p>
            <a:pPr indent="-15875" defTabSz="914400" eaLnBrk="0" hangingPunct="0">
              <a:spcBef>
                <a:spcPct val="20000"/>
              </a:spcBef>
            </a:pPr>
            <a:r>
              <a:rPr kumimoji="0" lang="es-ES_tradnl" sz="1800" dirty="0">
                <a:solidFill>
                  <a:srgbClr val="0F5494"/>
                </a:solidFill>
                <a:cs typeface="Arial" charset="0"/>
              </a:rPr>
              <a:t>WP 2018-2020</a:t>
            </a:r>
            <a:r>
              <a:rPr kumimoji="0" lang="es-ES_tradnl" sz="1800" dirty="0" smtClean="0">
                <a:solidFill>
                  <a:srgbClr val="0F5494"/>
                </a:solidFill>
                <a:cs typeface="Arial" charset="0"/>
              </a:rPr>
              <a:t>:</a:t>
            </a:r>
            <a:br>
              <a:rPr kumimoji="0" lang="es-ES_tradnl" sz="1800" dirty="0" smtClean="0">
                <a:solidFill>
                  <a:srgbClr val="0F5494"/>
                </a:solidFill>
                <a:cs typeface="Arial" charset="0"/>
              </a:rPr>
            </a:br>
            <a:r>
              <a:rPr kumimoji="0" lang="es-ES_tradnl" sz="1800" dirty="0" smtClean="0">
                <a:solidFill>
                  <a:srgbClr val="0F5494"/>
                </a:solidFill>
                <a:cs typeface="Arial" charset="0"/>
              </a:rPr>
              <a:t>€</a:t>
            </a:r>
            <a:r>
              <a:rPr kumimoji="0" lang="es-ES_tradnl" sz="1800" dirty="0">
                <a:solidFill>
                  <a:srgbClr val="0F5494"/>
                </a:solidFill>
                <a:cs typeface="Arial" charset="0"/>
              </a:rPr>
              <a:t>30 </a:t>
            </a:r>
            <a:r>
              <a:rPr kumimoji="0" lang="pt-BR" sz="1800" dirty="0">
                <a:solidFill>
                  <a:srgbClr val="0F5494"/>
                </a:solidFill>
                <a:cs typeface="Arial" charset="0"/>
              </a:rPr>
              <a:t>bilhões</a:t>
            </a:r>
            <a:r>
              <a:rPr kumimoji="0" lang="es-ES_tradnl" sz="1800" dirty="0" smtClean="0">
                <a:solidFill>
                  <a:srgbClr val="0F5494"/>
                </a:solidFill>
                <a:cs typeface="Arial" charset="0"/>
              </a:rPr>
              <a:t>,</a:t>
            </a:r>
            <a:r>
              <a:rPr kumimoji="0" lang="es-ES_tradnl" sz="1800" dirty="0">
                <a:solidFill>
                  <a:srgbClr val="0F5494"/>
                </a:solidFill>
                <a:cs typeface="Arial" charset="0"/>
              </a:rPr>
              <a:t> </a:t>
            </a:r>
            <a:r>
              <a:rPr kumimoji="0" lang="es-ES_tradnl" sz="1800" dirty="0" smtClean="0">
                <a:solidFill>
                  <a:srgbClr val="0F5494"/>
                </a:solidFill>
                <a:cs typeface="Arial" charset="0"/>
              </a:rPr>
              <a:t>60 </a:t>
            </a:r>
            <a:r>
              <a:rPr kumimoji="0" lang="es-ES_tradnl" sz="1800" dirty="0">
                <a:solidFill>
                  <a:srgbClr val="0F5494"/>
                </a:solidFill>
                <a:cs typeface="Arial" charset="0"/>
              </a:rPr>
              <a:t>chamadas</a:t>
            </a:r>
          </a:p>
          <a:p>
            <a:pPr defTabSz="914400" eaLnBrk="0" hangingPunct="0">
              <a:spcBef>
                <a:spcPct val="20000"/>
              </a:spcBef>
              <a:buFont typeface="Arial" charset="0"/>
              <a:buNone/>
            </a:pPr>
            <a:endParaRPr kumimoji="0" lang="en-GB" sz="2600" dirty="0" smtClean="0">
              <a:solidFill>
                <a:srgbClr val="2B679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6744"/>
            <a:ext cx="845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ct val="40000"/>
              </a:spcBef>
              <a:spcAft>
                <a:spcPct val="40000"/>
              </a:spcAft>
              <a:buClr>
                <a:srgbClr val="000000"/>
              </a:buClr>
              <a:defRPr/>
            </a:pPr>
            <a:r>
              <a:rPr kumimoji="0" lang="pt-PT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+mn-ea"/>
                <a:cs typeface="Verdana"/>
              </a:rPr>
              <a:t>O que é </a:t>
            </a:r>
            <a:r>
              <a:rPr kumimoji="0" lang="pt-PT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+mn-ea"/>
                <a:cs typeface="Verdana"/>
              </a:rPr>
              <a:t>Horizonte </a:t>
            </a:r>
            <a:r>
              <a:rPr kumimoji="0" lang="pt-PT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+mn-ea"/>
                <a:cs typeface="Verdana"/>
              </a:rPr>
              <a:t>2020?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71204"/>
            <a:ext cx="4898358" cy="3915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664200" y="5013325"/>
            <a:ext cx="199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hangingPunct="0"/>
            <a:r>
              <a:rPr kumimoji="0" lang="pt-PT" sz="1400" b="1" smtClean="0">
                <a:solidFill>
                  <a:srgbClr val="FFFFFF"/>
                </a:solidFill>
              </a:rPr>
              <a:t>Aberto para o mundo</a:t>
            </a:r>
            <a:endParaRPr kumimoji="0" lang="en-GB" sz="1400" b="1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9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6200" y="788986"/>
            <a:ext cx="9142946" cy="5382344"/>
            <a:chOff x="36689" y="1143000"/>
            <a:chExt cx="9142946" cy="5382344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664200" y="5013325"/>
              <a:ext cx="17049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defTabSz="914400" eaLnBrk="1" fontAlgn="auto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pt-PT" altLang="en-US" sz="1400" smtClean="0">
                  <a:solidFill>
                    <a:srgbClr val="FFFFFF"/>
                  </a:solidFill>
                  <a:latin typeface="Arial" pitchFamily="34" charset="0"/>
                  <a:ea typeface="+mn-ea"/>
                  <a:cs typeface="Arial" pitchFamily="34" charset="0"/>
                </a:rPr>
                <a:t>Open to the world</a:t>
              </a:r>
              <a:endParaRPr kumimoji="0" lang="en-GB" altLang="en-US" sz="140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7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8482" y="1854919"/>
              <a:ext cx="4926012" cy="467042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Placeholder 1"/>
            <p:cNvSpPr txBox="1">
              <a:spLocks/>
            </p:cNvSpPr>
            <p:nvPr/>
          </p:nvSpPr>
          <p:spPr>
            <a:xfrm>
              <a:off x="3303941" y="2334419"/>
              <a:ext cx="2016125" cy="158432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defTabSz="914400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en-US" sz="2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</a:rPr>
                <a:t>Excelência Científica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zh-CN" sz="18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€24.4 bilhões</a:t>
              </a:r>
            </a:p>
            <a:p>
              <a:pPr algn="ctr" defTabSz="914400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endParaRPr kumimoji="0" lang="pt-BR" altLang="zh-CN" sz="2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9" name="Text Placeholder 2"/>
            <p:cNvSpPr txBox="1">
              <a:spLocks/>
            </p:cNvSpPr>
            <p:nvPr/>
          </p:nvSpPr>
          <p:spPr>
            <a:xfrm>
              <a:off x="2170289" y="4529137"/>
              <a:ext cx="2000250" cy="158432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defTabSz="914400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en-US" sz="2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</a:rPr>
                <a:t>Liderança Industrial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zh-CN" sz="20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宋体" pitchFamily="2" charset="-122"/>
                  <a:cs typeface="Arial" pitchFamily="34" charset="0"/>
                </a:rPr>
                <a:t>€17 bilhões</a:t>
              </a:r>
              <a:endParaRPr kumimoji="0" lang="pt-BR" altLang="zh-CN" sz="2000" kern="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4491870" y="4529137"/>
              <a:ext cx="2089150" cy="1584325"/>
            </a:xfrm>
            <a:prstGeom prst="rect">
              <a:avLst/>
            </a:prstGeom>
          </p:spPr>
          <p:txBody>
            <a:bodyPr/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defTabSz="914400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en-US" sz="2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</a:rPr>
                <a:t>Desafios Sociais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kumimoji="0" lang="pt-BR" altLang="zh-CN" sz="20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宋体" pitchFamily="2" charset="-122"/>
                  <a:cs typeface="Arial" pitchFamily="34" charset="0"/>
                </a:rPr>
                <a:t>€31 bilhões</a:t>
              </a:r>
              <a:endParaRPr kumimoji="0" lang="pt-BR" altLang="zh-CN" sz="2000" kern="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" name="Cloud Callout 16"/>
            <p:cNvSpPr/>
            <p:nvPr/>
          </p:nvSpPr>
          <p:spPr bwMode="auto">
            <a:xfrm>
              <a:off x="6372200" y="3290542"/>
              <a:ext cx="2807435" cy="2321272"/>
            </a:xfrm>
            <a:prstGeom prst="cloudCallout">
              <a:avLst>
                <a:gd name="adj1" fmla="val -50639"/>
                <a:gd name="adj2" fmla="val 67812"/>
              </a:avLst>
            </a:prstGeom>
            <a:solidFill>
              <a:srgbClr val="FFFFFF">
                <a:lumMod val="9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u="sng" kern="0" dirty="0" smtClean="0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Voltado para sociedade: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kern="0" dirty="0" smtClean="0">
                  <a:solidFill>
                    <a:srgbClr val="0070C0"/>
                  </a:solidFill>
                  <a:latin typeface="Calibri" pitchFamily="34" charset="0"/>
                  <a:ea typeface="+mn-ea"/>
                  <a:cs typeface="Arial" pitchFamily="34" charset="0"/>
                </a:rPr>
                <a:t>- Atende à preocupação dos cidadãos e da sociedade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kern="0" dirty="0" smtClean="0">
                  <a:solidFill>
                    <a:srgbClr val="0070C0"/>
                  </a:solidFill>
                  <a:latin typeface="Calibri" pitchFamily="34" charset="0"/>
                  <a:ea typeface="+mn-ea"/>
                  <a:cs typeface="Arial" pitchFamily="34" charset="0"/>
                </a:rPr>
                <a:t>-Colaborações multidisciplinares</a:t>
              </a:r>
            </a:p>
          </p:txBody>
        </p:sp>
        <p:sp>
          <p:nvSpPr>
            <p:cNvPr id="12" name="Cloud Callout 17"/>
            <p:cNvSpPr/>
            <p:nvPr/>
          </p:nvSpPr>
          <p:spPr bwMode="auto">
            <a:xfrm>
              <a:off x="36689" y="2226124"/>
              <a:ext cx="2774178" cy="2128837"/>
            </a:xfrm>
            <a:prstGeom prst="cloudCallout">
              <a:avLst>
                <a:gd name="adj1" fmla="val 26666"/>
                <a:gd name="adj2" fmla="val 91134"/>
              </a:avLst>
            </a:prstGeom>
            <a:solidFill>
              <a:srgbClr val="FFFFFF">
                <a:lumMod val="9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u="sng" kern="0" dirty="0" smtClean="0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Voltados para indústria: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kern="0" dirty="0" smtClean="0">
                  <a:solidFill>
                    <a:srgbClr val="0070C0"/>
                  </a:solidFill>
                  <a:latin typeface="Calibri" pitchFamily="34" charset="0"/>
                  <a:ea typeface="+mn-ea"/>
                  <a:cs typeface="Arial" pitchFamily="34" charset="0"/>
                </a:rPr>
                <a:t>- Investimento estratégico em tecnologias chave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kern="0" dirty="0" smtClean="0">
                  <a:solidFill>
                    <a:srgbClr val="0070C0"/>
                  </a:solidFill>
                  <a:latin typeface="Calibri" pitchFamily="34" charset="0"/>
                  <a:ea typeface="+mn-ea"/>
                  <a:cs typeface="Arial" pitchFamily="34" charset="0"/>
                </a:rPr>
                <a:t>- Apoio a empresas inovadoras</a:t>
              </a:r>
            </a:p>
          </p:txBody>
        </p:sp>
        <p:sp>
          <p:nvSpPr>
            <p:cNvPr id="13" name="Cloud Callout 18"/>
            <p:cNvSpPr/>
            <p:nvPr/>
          </p:nvSpPr>
          <p:spPr bwMode="auto">
            <a:xfrm>
              <a:off x="5507227" y="1143000"/>
              <a:ext cx="3672408" cy="1812087"/>
            </a:xfrm>
            <a:prstGeom prst="cloudCallout">
              <a:avLst>
                <a:gd name="adj1" fmla="val -53406"/>
                <a:gd name="adj2" fmla="val 71332"/>
              </a:avLst>
            </a:prstGeom>
            <a:solidFill>
              <a:srgbClr val="FFFFFF">
                <a:lumMod val="9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u="sng" kern="0" dirty="0" smtClean="0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Voltado para pesquisadores: 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pt-BR" sz="1600" kern="0" dirty="0" smtClean="0">
                  <a:solidFill>
                    <a:srgbClr val="0070C0"/>
                  </a:solidFill>
                  <a:latin typeface="Calibri" pitchFamily="34" charset="0"/>
                  <a:ea typeface="+mn-ea"/>
                  <a:cs typeface="Arial" pitchFamily="34" charset="0"/>
                </a:rPr>
                <a:t>Excelência científica é a base das tecnologias, emprego e bem-estar de amanhã</a:t>
              </a:r>
            </a:p>
          </p:txBody>
        </p:sp>
      </p:grpSp>
      <p:sp>
        <p:nvSpPr>
          <p:cNvPr id="15" name="Titolo 1"/>
          <p:cNvSpPr txBox="1">
            <a:spLocks/>
          </p:cNvSpPr>
          <p:nvPr/>
        </p:nvSpPr>
        <p:spPr bwMode="auto">
          <a:xfrm>
            <a:off x="-1" y="-1"/>
            <a:ext cx="9090987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itchFamily="34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defTabSz="914400">
              <a:defRPr/>
            </a:pPr>
            <a:r>
              <a:rPr kumimoji="0" lang="pt-BR" sz="2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Estrutura do programa – 3 pilares</a:t>
            </a:r>
          </a:p>
        </p:txBody>
      </p:sp>
    </p:spTree>
    <p:extLst>
      <p:ext uri="{BB962C8B-B14F-4D97-AF65-F5344CB8AC3E}">
        <p14:creationId xmlns:p14="http://schemas.microsoft.com/office/powerpoint/2010/main" val="391789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Content Placeholder 4" descr="Horizon2020 in 2015-map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9" r="1140"/>
          <a:stretch/>
        </p:blipFill>
        <p:spPr>
          <a:xfrm>
            <a:off x="12836" y="1694102"/>
            <a:ext cx="5170161" cy="39687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939235" y="1387219"/>
            <a:ext cx="3896870" cy="471328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1800" b="1" dirty="0" smtClean="0"/>
              <a:t>28 Países membros </a:t>
            </a:r>
            <a:r>
              <a:rPr lang="pt-BR" sz="1800" b="1" dirty="0" smtClean="0"/>
              <a:t>da </a:t>
            </a:r>
            <a:r>
              <a:rPr lang="pt-BR" sz="1800" b="1" dirty="0"/>
              <a:t>U</a:t>
            </a:r>
            <a:r>
              <a:rPr lang="pt-BR" sz="1800" b="1" dirty="0" smtClean="0"/>
              <a:t>E</a:t>
            </a:r>
          </a:p>
          <a:p>
            <a:pPr marL="0" indent="0">
              <a:buFont typeface="Arial" charset="0"/>
              <a:buNone/>
              <a:defRPr/>
            </a:pPr>
            <a:r>
              <a:rPr lang="pt-BR" sz="1800" b="1" dirty="0"/>
              <a:t>+</a:t>
            </a:r>
            <a:endParaRPr lang="fr-FR" sz="1800" dirty="0"/>
          </a:p>
          <a:p>
            <a:pPr marL="0" indent="0">
              <a:buFont typeface="Arial" charset="0"/>
              <a:buNone/>
              <a:defRPr/>
            </a:pPr>
            <a:r>
              <a:rPr lang="pt-BR" sz="1800" u="sng" dirty="0" smtClean="0">
                <a:hlinkClick r:id="rId4"/>
              </a:rPr>
              <a:t>16 países associados ao H2020</a:t>
            </a:r>
            <a:endParaRPr lang="pt-BR" sz="1800" dirty="0" smtClean="0"/>
          </a:p>
          <a:p>
            <a:pPr>
              <a:defRPr/>
            </a:pPr>
            <a:endParaRPr lang="pt-BR" sz="1800" b="1" dirty="0"/>
          </a:p>
          <a:p>
            <a:pPr marL="0" indent="0">
              <a:buFont typeface="Arial" charset="0"/>
              <a:buNone/>
              <a:defRPr/>
            </a:pPr>
            <a:r>
              <a:rPr lang="pt-BR" sz="1800" b="1" dirty="0" smtClean="0"/>
              <a:t>Brasil = país terceiro</a:t>
            </a:r>
          </a:p>
          <a:p>
            <a:pPr marL="0" indent="0">
              <a:buFont typeface="Arial" charset="0"/>
              <a:buNone/>
              <a:defRPr/>
            </a:pPr>
            <a:endParaRPr lang="pt-BR" sz="1800" dirty="0" smtClean="0"/>
          </a:p>
          <a:p>
            <a:pPr marL="0" indent="0">
              <a:buFont typeface="Arial" charset="0"/>
              <a:buNone/>
              <a:defRPr/>
            </a:pPr>
            <a:r>
              <a:rPr lang="pt-BR" sz="1800" dirty="0" smtClean="0"/>
              <a:t>Pesquisadores individuais totalmente elegíveis e financiados em MSCA e ERC.</a:t>
            </a:r>
          </a:p>
          <a:p>
            <a:pPr marL="0" indent="0">
              <a:buFont typeface="Arial" charset="0"/>
              <a:buNone/>
              <a:defRPr/>
            </a:pPr>
            <a:endParaRPr lang="pt-BR" sz="1800" dirty="0"/>
          </a:p>
          <a:p>
            <a:pPr marL="0" indent="0">
              <a:buNone/>
              <a:defRPr/>
            </a:pPr>
            <a:r>
              <a:rPr lang="pt-BR" sz="1800" dirty="0"/>
              <a:t>Instituições brasileiras podem participar, trazendo seu próprio </a:t>
            </a:r>
            <a:r>
              <a:rPr lang="pt-BR" sz="1800" dirty="0" smtClean="0"/>
              <a:t>fomento.</a:t>
            </a:r>
            <a:endParaRPr lang="pt-BR" sz="1800" dirty="0"/>
          </a:p>
          <a:p>
            <a:pPr marL="0" indent="0">
              <a:buFont typeface="Arial" charset="0"/>
              <a:buNone/>
              <a:defRPr/>
            </a:pPr>
            <a:endParaRPr lang="pt-BR" sz="1800" dirty="0" smtClean="0"/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-1" y="-1"/>
            <a:ext cx="9090987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itchFamily="34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defTabSz="914400">
              <a:defRPr/>
            </a:pPr>
            <a:r>
              <a:rPr kumimoji="0" lang="pt-BR" sz="2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Definições no âmbito do </a:t>
            </a:r>
            <a:r>
              <a:rPr kumimoji="0" lang="pt-BR" sz="2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Horizonte 2020</a:t>
            </a:r>
          </a:p>
        </p:txBody>
      </p:sp>
    </p:spTree>
    <p:extLst>
      <p:ext uri="{BB962C8B-B14F-4D97-AF65-F5344CB8AC3E}">
        <p14:creationId xmlns:p14="http://schemas.microsoft.com/office/powerpoint/2010/main" val="3572915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3975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-358775" algn="ctr" defTabSz="914400">
              <a:defRPr/>
            </a:pPr>
            <a:r>
              <a:rPr kumimoji="0" lang="pt-BR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Mecanismos de co-financiamento</a:t>
            </a:r>
            <a:endParaRPr kumimoji="0" lang="pt-BR" sz="2800" u="sng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ea typeface="MS PGothic" pitchFamily="34" charset="-128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89718"/>
            <a:ext cx="8534400" cy="525868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“</a:t>
            </a:r>
            <a:r>
              <a:rPr lang="en-GB" sz="2400" b="1" i="1" dirty="0">
                <a:solidFill>
                  <a:srgbClr val="0070C0"/>
                </a:solidFill>
                <a:latin typeface="Arial"/>
                <a:cs typeface="Arial"/>
              </a:rPr>
              <a:t>Guidelines</a:t>
            </a:r>
            <a:r>
              <a:rPr lang="en-GB" sz="2400" i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GB" sz="2400" i="1" dirty="0">
                <a:solidFill>
                  <a:srgbClr val="2D2D8A"/>
                </a:solidFill>
                <a:latin typeface="Arial"/>
                <a:cs typeface="Arial"/>
              </a:rPr>
              <a:t>for the preparation of research </a:t>
            </a:r>
            <a: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  <a:t>proposals</a:t>
            </a:r>
            <a:b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</a:br>
            <a: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  <a:t>in </a:t>
            </a:r>
            <a:r>
              <a:rPr lang="en-GB" sz="2400" i="1" dirty="0">
                <a:solidFill>
                  <a:srgbClr val="2D2D8A"/>
                </a:solidFill>
                <a:latin typeface="Arial"/>
                <a:cs typeface="Arial"/>
              </a:rPr>
              <a:t>collaboration with proposals </a:t>
            </a:r>
            <a: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  <a:t>submitted </a:t>
            </a:r>
            <a:b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</a:br>
            <a:r>
              <a:rPr lang="en-GB" sz="2400" i="1" dirty="0" smtClean="0">
                <a:solidFill>
                  <a:srgbClr val="2D2D8A"/>
                </a:solidFill>
                <a:latin typeface="Arial"/>
                <a:cs typeface="Arial"/>
              </a:rPr>
              <a:t>to </a:t>
            </a:r>
            <a:r>
              <a:rPr lang="en-GB" sz="2400" i="1" dirty="0">
                <a:solidFill>
                  <a:srgbClr val="2D2D8A"/>
                </a:solidFill>
                <a:latin typeface="Arial"/>
                <a:cs typeface="Arial"/>
              </a:rPr>
              <a:t>EU Horizon 2020</a:t>
            </a:r>
            <a:r>
              <a:rPr lang="en-GB" sz="2400" dirty="0" smtClean="0">
                <a:solidFill>
                  <a:srgbClr val="2D2D8A"/>
                </a:solidFill>
                <a:latin typeface="Arial"/>
                <a:cs typeface="Arial"/>
              </a:rPr>
              <a:t>”</a:t>
            </a:r>
          </a:p>
          <a:p>
            <a:pPr marL="0" indent="0" algn="ctr">
              <a:buNone/>
            </a:pPr>
            <a:endParaRPr lang="en-GB" sz="1200" dirty="0" smtClean="0">
              <a:solidFill>
                <a:srgbClr val="2D2D8A"/>
              </a:solidFill>
              <a:latin typeface="Arial"/>
              <a:cs typeface="Arial"/>
            </a:endParaRPr>
          </a:p>
          <a:p>
            <a:pPr marL="544513">
              <a:buFont typeface="Wingdings" charset="2"/>
              <a:buChar char="Ø"/>
              <a:tabLst>
                <a:tab pos="801688" algn="l"/>
              </a:tabLst>
            </a:pP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FAPDF </a:t>
            </a: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(DF), FAPEG (GO), FAPEMIG (MG), FAPES (ES), FAPESC (SC), FAPESP (SP), Fundação Araucária (PR), FUNDECT (MT) e FAPEMA (MA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)</a:t>
            </a:r>
          </a:p>
          <a:p>
            <a:pPr marL="363538" indent="0">
              <a:buNone/>
              <a:tabLst>
                <a:tab pos="801688" algn="l"/>
              </a:tabLst>
            </a:pP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Outras FAPs: Guidelines direcionadas (chamadas específicas)</a:t>
            </a:r>
          </a:p>
          <a:p>
            <a:pPr marL="544513">
              <a:buFont typeface="Wingdings" charset="2"/>
              <a:buChar char="Ø"/>
              <a:tabLst>
                <a:tab pos="801688" algn="l"/>
              </a:tabLst>
            </a:pPr>
            <a:r>
              <a:rPr lang="pt-PT" sz="2400" b="1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CNPq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 (Adminstrative </a:t>
            </a: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Arrangement 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- AA </a:t>
            </a: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de 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2018)</a:t>
            </a:r>
            <a:endParaRPr lang="pt-PT" sz="2400" dirty="0">
              <a:solidFill>
                <a:srgbClr val="0F5494"/>
              </a:solidFill>
              <a:latin typeface="Arial"/>
              <a:ea typeface="Verdana" pitchFamily="34" charset="0"/>
              <a:cs typeface="Arial"/>
            </a:endParaRPr>
          </a:p>
          <a:p>
            <a:pPr marL="544513">
              <a:buFont typeface="Wingdings" charset="2"/>
              <a:buChar char="Ø"/>
              <a:tabLst>
                <a:tab pos="801688" algn="l"/>
              </a:tabLst>
            </a:pP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FINEP (</a:t>
            </a: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AA 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- Modalidades </a:t>
            </a:r>
            <a:r>
              <a:rPr lang="pt-PT" sz="24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pendentes de </a:t>
            </a:r>
            <a:r>
              <a:rPr lang="pt-PT" sz="240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divulgação)</a:t>
            </a:r>
          </a:p>
          <a:p>
            <a:pPr marL="363538" indent="0" algn="ctr">
              <a:buNone/>
              <a:tabLst>
                <a:tab pos="801688" algn="l"/>
              </a:tabLst>
            </a:pPr>
            <a:r>
              <a:rPr lang="pt-PT" sz="2400" b="1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Não gera obrigatoriedade</a:t>
            </a:r>
            <a:r>
              <a:rPr lang="pt-PT" sz="2400" b="1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pt-PT" sz="240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endParaRPr lang="pt-PT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PT" sz="1800" dirty="0" smtClean="0"/>
          </a:p>
        </p:txBody>
      </p:sp>
    </p:spTree>
    <p:extLst>
      <p:ext uri="{BB962C8B-B14F-4D97-AF65-F5344CB8AC3E}">
        <p14:creationId xmlns:p14="http://schemas.microsoft.com/office/powerpoint/2010/main" val="3983996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esear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248312"/>
            <a:ext cx="2590800" cy="2399811"/>
          </a:xfrm>
          <a:prstGeom prst="rect">
            <a:avLst/>
          </a:prstGeom>
        </p:spPr>
      </p:pic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5105400" y="1828800"/>
            <a:ext cx="3881666" cy="286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indent="0" defTabSz="4492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578DA3"/>
              </a:buClr>
              <a:buSzPct val="120000"/>
              <a:buFont typeface="Arial" panose="020B0604020202020204" pitchFamily="34" charset="0"/>
              <a:buNone/>
              <a:defRPr i="0" kern="0">
                <a:solidFill>
                  <a:srgbClr val="0F5494"/>
                </a:solidFill>
                <a:ea typeface="Verdana" pitchFamily="34" charset="0"/>
                <a:cs typeface="Verdana" pitchFamily="34" charset="0"/>
              </a:defRPr>
            </a:lvl1pPr>
            <a:lvl2pPr marL="266700" indent="-2667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20016"/>
              </a:buClr>
              <a:buChar char="•"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361950" indent="-180975" eaLnBrk="0" fontAlgn="base" hangingPunct="0">
              <a:spcBef>
                <a:spcPct val="20000"/>
              </a:spcBef>
              <a:spcAft>
                <a:spcPts val="600"/>
              </a:spcAft>
              <a:buFontTx/>
              <a:buChar char="-"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latin typeface="Arial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r>
              <a:rPr kumimoji="0" lang="pt-BR" altLang="en-US" sz="2000" b="1" i="1" dirty="0">
                <a:latin typeface="Arial"/>
                <a:cs typeface="Arial"/>
              </a:rPr>
              <a:t>2) Sou uma entidade...</a:t>
            </a:r>
          </a:p>
          <a:p>
            <a:pPr algn="ctr"/>
            <a:r>
              <a:rPr kumimoji="0" lang="pt-BR" altLang="en-US" sz="2000" dirty="0" smtClean="0">
                <a:latin typeface="Arial"/>
                <a:cs typeface="Arial"/>
              </a:rPr>
              <a:t>Projeto de pesquisa colaborativa </a:t>
            </a:r>
          </a:p>
          <a:p>
            <a:pPr algn="ctr"/>
            <a:r>
              <a:rPr kumimoji="0" lang="pt-BR" altLang="en-US" sz="2000" dirty="0" smtClean="0">
                <a:latin typeface="Arial"/>
                <a:cs typeface="Arial"/>
              </a:rPr>
              <a:t>3 entidades de </a:t>
            </a:r>
            <a:r>
              <a:rPr kumimoji="0" lang="pt-BR" altLang="en-US" sz="2000" dirty="0" smtClean="0">
                <a:solidFill>
                  <a:srgbClr val="FF0000"/>
                </a:solidFill>
                <a:latin typeface="Arial"/>
                <a:cs typeface="Arial"/>
              </a:rPr>
              <a:t>3 países da UE ou países associados </a:t>
            </a:r>
            <a:r>
              <a:rPr kumimoji="0" lang="pt-BR" altLang="en-US" sz="2000" dirty="0" smtClean="0">
                <a:latin typeface="Arial"/>
                <a:cs typeface="Arial"/>
              </a:rPr>
              <a:t>ao programa no consórcio + diversos países de todo mundo</a:t>
            </a:r>
          </a:p>
          <a:p>
            <a:pPr algn="ctr"/>
            <a:endParaRPr kumimoji="0" lang="pt-BR" altLang="en-US" sz="2000" dirty="0">
              <a:latin typeface="Arial"/>
              <a:cs typeface="Arial"/>
            </a:endParaRPr>
          </a:p>
          <a:p>
            <a:pPr algn="ctr"/>
            <a:r>
              <a:rPr kumimoji="0" lang="pt-BR" altLang="en-US" sz="2000" dirty="0" err="1" smtClean="0">
                <a:latin typeface="Arial"/>
                <a:cs typeface="Arial"/>
              </a:rPr>
              <a:t>Co</a:t>
            </a:r>
            <a:r>
              <a:rPr kumimoji="0" lang="pt-BR" altLang="en-US" sz="2000" dirty="0" smtClean="0">
                <a:latin typeface="Arial"/>
                <a:cs typeface="Arial"/>
              </a:rPr>
              <a:t>-financiamento brasileiro é geralmente necessário</a:t>
            </a:r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408380" y="1816543"/>
            <a:ext cx="4163620" cy="226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D5A57"/>
              </a:buClr>
              <a:buSzPct val="120000"/>
              <a:buFont typeface="Arial" panose="020B0604020202020204" pitchFamily="34" charset="0"/>
              <a:buChar char="•"/>
              <a:defRPr sz="1600" i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20016"/>
              </a:buClr>
              <a:buChar char="•"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2pPr>
            <a:lvl3pPr marL="361950" indent="-180975" algn="l" rtl="0" eaLnBrk="0" fontAlgn="base" hangingPunct="0">
              <a:spcBef>
                <a:spcPct val="20000"/>
              </a:spcBef>
              <a:spcAft>
                <a:spcPts val="600"/>
              </a:spcAft>
              <a:buFontTx/>
              <a:buChar char="-"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449263">
              <a:buClr>
                <a:srgbClr val="578DA3"/>
              </a:buClr>
              <a:buFont typeface="Arial" panose="020B0604020202020204" pitchFamily="34" charset="0"/>
              <a:buNone/>
            </a:pPr>
            <a:r>
              <a:rPr kumimoji="0" lang="pt-BR" altLang="en-US" sz="2000" b="1" i="1" kern="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1) Sou um(a) pesquisador(a) individual...</a:t>
            </a:r>
          </a:p>
          <a:p>
            <a:pPr marL="0" indent="0" defTabSz="449263">
              <a:buClr>
                <a:srgbClr val="578DA3"/>
              </a:buClr>
              <a:buFont typeface="Arial" panose="020B0604020202020204" pitchFamily="34" charset="0"/>
              <a:buNone/>
            </a:pPr>
            <a:r>
              <a:rPr kumimoji="0" lang="pt-BR" altLang="en-US" sz="2000" kern="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Pesquisadores de todas as nacionalidades são bem-vindos!</a:t>
            </a:r>
          </a:p>
          <a:p>
            <a:pPr marL="0" indent="0" algn="ctr" defTabSz="449263">
              <a:buClr>
                <a:srgbClr val="578DA3"/>
              </a:buClr>
              <a:buFont typeface="Arial" panose="020B0604020202020204" pitchFamily="34" charset="0"/>
              <a:buNone/>
            </a:pPr>
            <a:r>
              <a:rPr kumimoji="0" lang="pt-BR" altLang="en-US" sz="2000" b="1" kern="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Ex. MSCA e ERC </a:t>
            </a:r>
            <a:endParaRPr kumimoji="0" lang="pt-BR" altLang="en-US" sz="2000" b="1" kern="0" dirty="0">
              <a:solidFill>
                <a:srgbClr val="0F5494"/>
              </a:solidFill>
              <a:latin typeface="Arial"/>
              <a:ea typeface="Verdana" pitchFamily="34" charset="0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4" y="76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+mn-cs"/>
              </a:rPr>
              <a:t>Como participar?</a:t>
            </a:r>
            <a:endParaRPr kumimoji="0" lang="pt-B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ea typeface="MS PGothic" pitchFamily="34" charset="-128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380" y="4165937"/>
            <a:ext cx="394546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200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1 Pesquisador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200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1 instituição de acolhimento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200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1 projeto de pesquisa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0" lang="pt-BR" sz="2000" smtClean="0">
              <a:solidFill>
                <a:srgbClr val="FF0000"/>
              </a:solidFill>
              <a:latin typeface="Arial"/>
              <a:ea typeface="+mn-ea"/>
              <a:cs typeface="Arial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0" lang="pt-BR" sz="2000">
              <a:solidFill>
                <a:srgbClr val="FF0000"/>
              </a:solidFill>
              <a:latin typeface="Arial"/>
              <a:ea typeface="+mn-ea"/>
              <a:cs typeface="Arial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0" lang="pt-BR" sz="2000">
              <a:solidFill>
                <a:srgbClr val="FF0000"/>
              </a:solidFill>
              <a:latin typeface="Arial"/>
              <a:ea typeface="+mn-ea"/>
              <a:cs typeface="Arial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2000" ker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Pesquisadores</a:t>
            </a:r>
            <a:r>
              <a:rPr kumimoji="0" lang="pt-BR" sz="200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 </a:t>
            </a:r>
            <a:r>
              <a:rPr kumimoji="0" lang="pt-BR" sz="2000" ker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individuais </a:t>
            </a:r>
            <a:r>
              <a:rPr kumimoji="0" lang="pt-BR" sz="2000" kern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elegíveis </a:t>
            </a:r>
            <a:r>
              <a:rPr kumimoji="0" lang="pt-BR" sz="2000" ker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aos financiamentos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047690"/>
            <a:ext cx="8534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2100" b="1" kern="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Submetendo uma</a:t>
            </a:r>
            <a:r>
              <a:rPr kumimoji="0" lang="pt-BR" sz="2100" b="1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kumimoji="0" lang="pt-BR" sz="2100" b="1" kern="0" dirty="0" smtClean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candidatura à uma chamada aberta</a:t>
            </a:r>
            <a:endParaRPr kumimoji="0" lang="pt-BR" sz="2100" b="1" kern="0" dirty="0">
              <a:solidFill>
                <a:srgbClr val="0F5494"/>
              </a:solidFill>
              <a:latin typeface="Arial"/>
              <a:ea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762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2" b="360"/>
          <a:stretch/>
        </p:blipFill>
        <p:spPr bwMode="auto">
          <a:xfrm>
            <a:off x="468313" y="1167306"/>
            <a:ext cx="8207375" cy="4963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48083"/>
            <a:ext cx="8208912" cy="576064"/>
          </a:xfrm>
        </p:spPr>
        <p:txBody>
          <a:bodyPr/>
          <a:lstStyle/>
          <a:p>
            <a:pPr algn="ctr"/>
            <a:r>
              <a:rPr lang="pt-BR" sz="3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+mn-cs"/>
              </a:rPr>
              <a:t>Taxa</a:t>
            </a:r>
            <a:r>
              <a:rPr lang="pt-BR" sz="2600" dirty="0"/>
              <a:t> </a:t>
            </a:r>
            <a:r>
              <a:rPr lang="pt-BR" sz="3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+mn-cs"/>
              </a:rPr>
              <a:t>de sucesso do Brasil (19,3%)</a:t>
            </a:r>
            <a:br>
              <a:rPr lang="pt-BR" sz="3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+mn-cs"/>
              </a:rPr>
            </a:br>
            <a:r>
              <a:rPr lang="pt-BR" sz="2100" dirty="0">
                <a:solidFill>
                  <a:srgbClr val="0F5494"/>
                </a:solidFill>
                <a:latin typeface="Arial"/>
                <a:ea typeface="Verdana" pitchFamily="34" charset="0"/>
                <a:cs typeface="Arial"/>
              </a:rPr>
              <a:t>-média 15,3% após mais de 24000 projetos-</a:t>
            </a:r>
            <a:endParaRPr lang="en-GB" sz="2100" dirty="0">
              <a:solidFill>
                <a:srgbClr val="0F5494"/>
              </a:solidFill>
              <a:latin typeface="Arial"/>
              <a:ea typeface="Verdana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737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4" y="76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kumimoji="0" lang="pt-B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+mn-cs"/>
              </a:rPr>
              <a:t>Mobilidade no Horizonte 2020</a:t>
            </a:r>
            <a:endParaRPr kumimoji="0" lang="pt-B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ea typeface="MS PGothic" pitchFamily="34" charset="-128"/>
              <a:cs typeface="+mn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727994" y="1181608"/>
            <a:ext cx="5449888" cy="5419725"/>
            <a:chOff x="251520" y="1916832"/>
            <a:chExt cx="4542561" cy="4516670"/>
          </a:xfrm>
        </p:grpSpPr>
        <p:sp>
          <p:nvSpPr>
            <p:cNvPr id="7" name="Abgerundetes Rechteck 12"/>
            <p:cNvSpPr/>
            <p:nvPr/>
          </p:nvSpPr>
          <p:spPr bwMode="auto">
            <a:xfrm>
              <a:off x="1290236" y="1916832"/>
              <a:ext cx="2633177" cy="4326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3175" algn="ctr" eaLnBrk="1" hangingPunct="1">
                <a:defRPr/>
              </a:pPr>
              <a:r>
                <a:rPr lang="en-US" sz="2200" b="1" dirty="0">
                  <a:solidFill>
                    <a:srgbClr val="AA447E"/>
                  </a:solidFill>
                  <a:latin typeface="Verdana" charset="0"/>
                  <a:ea typeface="Geneva" charset="0"/>
                  <a:cs typeface="MS PGothic" charset="0"/>
                </a:rPr>
                <a:t>Horizon 2020</a:t>
              </a:r>
              <a:endParaRPr lang="de-DE" sz="2200" b="1" dirty="0">
                <a:solidFill>
                  <a:srgbClr val="AA447E"/>
                </a:solidFill>
                <a:latin typeface="Verdana" charset="0"/>
                <a:ea typeface="Geneva" charset="0"/>
                <a:cs typeface="MS PGothic" charset="0"/>
              </a:endParaRPr>
            </a:p>
          </p:txBody>
        </p:sp>
        <p:sp>
          <p:nvSpPr>
            <p:cNvPr id="8" name="Abgerundetes Rechteck 1"/>
            <p:cNvSpPr/>
            <p:nvPr/>
          </p:nvSpPr>
          <p:spPr bwMode="auto">
            <a:xfrm>
              <a:off x="251520" y="4941175"/>
              <a:ext cx="2232246" cy="93667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3175" algn="ctr" eaLnBrk="1" hangingPunct="1">
                <a:defRPr/>
              </a:pPr>
              <a:r>
                <a:rPr lang="en-US" sz="1500" b="1" dirty="0">
                  <a:solidFill>
                    <a:srgbClr val="7030A0"/>
                  </a:solidFill>
                  <a:latin typeface="Verdana" charset="0"/>
                  <a:ea typeface="Geneva" charset="0"/>
                  <a:cs typeface="MS PGothic" charset="0"/>
                </a:rPr>
                <a:t>Marie </a:t>
              </a:r>
              <a:r>
                <a:rPr lang="en-US" sz="1500" b="1" dirty="0" err="1">
                  <a:solidFill>
                    <a:srgbClr val="7030A0"/>
                  </a:solidFill>
                  <a:latin typeface="Verdana" charset="0"/>
                  <a:ea typeface="Geneva" charset="0"/>
                  <a:cs typeface="MS PGothic" charset="0"/>
                </a:rPr>
                <a:t>Sklodowska</a:t>
              </a:r>
              <a:r>
                <a:rPr lang="en-US" sz="1500" b="1" dirty="0">
                  <a:solidFill>
                    <a:srgbClr val="7030A0"/>
                  </a:solidFill>
                  <a:latin typeface="Verdana" charset="0"/>
                  <a:ea typeface="Geneva" charset="0"/>
                  <a:cs typeface="MS PGothic" charset="0"/>
                </a:rPr>
                <a:t> Curie Actions</a:t>
              </a:r>
              <a:endParaRPr lang="de-DE" sz="1500" b="1" dirty="0">
                <a:solidFill>
                  <a:srgbClr val="7030A0"/>
                </a:solidFill>
                <a:latin typeface="Verdana" charset="0"/>
                <a:ea typeface="Geneva" charset="0"/>
                <a:cs typeface="MS PGothic" charset="0"/>
              </a:endParaRPr>
            </a:p>
          </p:txBody>
        </p:sp>
        <p:sp>
          <p:nvSpPr>
            <p:cNvPr id="9" name="Abgerundetes Rechteck 11"/>
            <p:cNvSpPr/>
            <p:nvPr/>
          </p:nvSpPr>
          <p:spPr bwMode="auto">
            <a:xfrm>
              <a:off x="2561835" y="4982188"/>
              <a:ext cx="2232246" cy="93667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3175" algn="ctr" eaLnBrk="1" hangingPunct="1">
                <a:defRPr/>
              </a:pPr>
              <a:r>
                <a:rPr lang="en-US" sz="1500" b="1" dirty="0">
                  <a:solidFill>
                    <a:srgbClr val="7030A0"/>
                  </a:solidFill>
                  <a:latin typeface="Verdana" charset="0"/>
                  <a:ea typeface="Geneva" charset="0"/>
                  <a:cs typeface="MS PGothic" charset="0"/>
                </a:rPr>
                <a:t>European Research Council</a:t>
              </a:r>
              <a:endParaRPr lang="de-DE" sz="1500" b="1" dirty="0">
                <a:solidFill>
                  <a:srgbClr val="7030A0"/>
                </a:solidFill>
                <a:latin typeface="Verdana" charset="0"/>
                <a:ea typeface="Geneva" charset="0"/>
                <a:cs typeface="MS PGothic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9197" y="6064390"/>
              <a:ext cx="1394657" cy="369112"/>
            </a:xfrm>
            <a:prstGeom prst="rect">
              <a:avLst/>
            </a:prstGeom>
            <a:solidFill>
              <a:srgbClr val="BBE0E3">
                <a:lumMod val="75000"/>
              </a:srgbClr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6.2</a:t>
              </a:r>
              <a:r>
                <a:rPr lang="zh-CN" altLang="en-US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 </a:t>
              </a:r>
              <a:r>
                <a:rPr lang="en-US" altLang="zh-CN" kern="0" dirty="0" err="1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bln</a:t>
              </a:r>
              <a:r>
                <a:rPr lang="en-US" altLang="zh-CN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 EUR</a:t>
              </a:r>
              <a:endParaRPr lang="en-GB" kern="0" dirty="0">
                <a:solidFill>
                  <a:srgbClr val="000000"/>
                </a:solidFill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77885" y="6020731"/>
              <a:ext cx="1200147" cy="370436"/>
            </a:xfrm>
            <a:prstGeom prst="rect">
              <a:avLst/>
            </a:prstGeom>
            <a:solidFill>
              <a:srgbClr val="BBE0E3">
                <a:lumMod val="75000"/>
              </a:srgbClr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13</a:t>
              </a:r>
              <a:r>
                <a:rPr lang="zh-CN" altLang="en-US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 </a:t>
              </a:r>
              <a:r>
                <a:rPr lang="en-US" altLang="zh-CN" kern="0" dirty="0" err="1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bln</a:t>
              </a:r>
              <a:r>
                <a:rPr lang="en-US" altLang="zh-CN" kern="0" dirty="0">
                  <a:solidFill>
                    <a:srgbClr val="000000"/>
                  </a:solidFill>
                  <a:latin typeface="Calibri" pitchFamily="34" charset="0"/>
                  <a:ea typeface="+mn-ea"/>
                  <a:cs typeface="Arial" pitchFamily="34" charset="0"/>
                </a:rPr>
                <a:t> EUR</a:t>
              </a:r>
              <a:endParaRPr lang="en-GB" kern="0" dirty="0">
                <a:solidFill>
                  <a:srgbClr val="000000"/>
                </a:solidFill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12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8254" y="2488456"/>
              <a:ext cx="2551203" cy="2418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Placeholder 1"/>
            <p:cNvSpPr txBox="1">
              <a:spLocks/>
            </p:cNvSpPr>
            <p:nvPr/>
          </p:nvSpPr>
          <p:spPr>
            <a:xfrm>
              <a:off x="2203247" y="2677549"/>
              <a:ext cx="935505" cy="855971"/>
            </a:xfrm>
            <a:prstGeom prst="rect">
              <a:avLst/>
            </a:prstGeom>
          </p:spPr>
          <p:txBody>
            <a:bodyPr>
              <a:normAutofit fontScale="62500" lnSpcReduction="20000"/>
            </a:bodyPr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en-US" sz="2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1- Excellent science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zh-CN" sz="1800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€24.4 </a:t>
              </a:r>
              <a:r>
                <a:rPr lang="en-GB" altLang="zh-CN" sz="18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billion</a:t>
              </a:r>
            </a:p>
            <a:p>
              <a:pPr algn="ctr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endParaRPr lang="zh-CN" altLang="en-US" sz="2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endParaRPr>
            </a:p>
          </p:txBody>
        </p:sp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1494009" y="3792824"/>
              <a:ext cx="1055917" cy="854648"/>
            </a:xfrm>
            <a:prstGeom prst="rect">
              <a:avLst/>
            </a:prstGeom>
          </p:spPr>
          <p:txBody>
            <a:bodyPr/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fontAlgn="auto" hangingPunct="1"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en-US" sz="1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2- Industrial leadership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zh-CN" sz="12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宋体" pitchFamily="2" charset="-122"/>
                  <a:cs typeface="Arial" pitchFamily="34" charset="0"/>
                </a:rPr>
                <a:t>€17 billion</a:t>
              </a:r>
              <a:endParaRPr lang="en-GB" altLang="zh-CN" sz="1200" kern="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2732529" y="3788856"/>
              <a:ext cx="1018867" cy="855971"/>
            </a:xfrm>
            <a:prstGeom prst="rect">
              <a:avLst/>
            </a:prstGeom>
          </p:spPr>
          <p:txBody>
            <a:bodyPr/>
            <a:lstStyle>
              <a:lvl1pPr eaLnBrk="0" hangingPunct="0">
                <a:spcBef>
                  <a:spcPct val="40000"/>
                </a:spcBef>
                <a:spcAft>
                  <a:spcPct val="40000"/>
                </a:spcAft>
                <a:buClr>
                  <a:schemeClr val="tx1"/>
                </a:buClr>
                <a:buFont typeface="Wingdings" pitchFamily="2" charset="2"/>
                <a:buChar char="§"/>
                <a:defRPr sz="2800">
                  <a:solidFill>
                    <a:srgbClr val="000000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en-US" sz="1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3-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en-US" sz="1200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Societal challenges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Wingdings" pitchFamily="2" charset="2"/>
                <a:buNone/>
                <a:defRPr/>
              </a:pPr>
              <a:r>
                <a:rPr lang="en-GB" altLang="zh-CN" sz="1200" kern="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宋体" pitchFamily="2" charset="-122"/>
                  <a:cs typeface="Arial" pitchFamily="34" charset="0"/>
                </a:rPr>
                <a:t>€31 billion</a:t>
              </a:r>
              <a:endParaRPr lang="en-GB" altLang="zh-CN" sz="1200" kern="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" name="Nach oben gebogener Pfeil 42"/>
            <p:cNvSpPr/>
            <p:nvPr/>
          </p:nvSpPr>
          <p:spPr bwMode="auto">
            <a:xfrm rot="10800000" flipH="1">
              <a:off x="3320031" y="3069152"/>
              <a:ext cx="1181621" cy="1837625"/>
            </a:xfrm>
            <a:prstGeom prst="bentUpArrow">
              <a:avLst>
                <a:gd name="adj1" fmla="val 2569"/>
                <a:gd name="adj2" fmla="val 10219"/>
                <a:gd name="adj3" fmla="val 25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r" eaLnBrk="1" hangingPunct="1">
                <a:defRPr/>
              </a:pPr>
              <a:endParaRPr lang="de-DE" sz="1600">
                <a:latin typeface="Arial" pitchFamily="34" charset="0"/>
                <a:cs typeface="MS PGothic" charset="0"/>
              </a:endParaRPr>
            </a:p>
          </p:txBody>
        </p:sp>
        <p:sp>
          <p:nvSpPr>
            <p:cNvPr id="17" name="Nach oben gebogener Pfeil 43"/>
            <p:cNvSpPr/>
            <p:nvPr/>
          </p:nvSpPr>
          <p:spPr bwMode="auto">
            <a:xfrm rot="10800000">
              <a:off x="651128" y="3069152"/>
              <a:ext cx="1243812" cy="1828365"/>
            </a:xfrm>
            <a:prstGeom prst="bentUpArrow">
              <a:avLst>
                <a:gd name="adj1" fmla="val 2569"/>
                <a:gd name="adj2" fmla="val 10219"/>
                <a:gd name="adj3" fmla="val 25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r" eaLnBrk="1" hangingPunct="1">
                <a:defRPr/>
              </a:pPr>
              <a:endParaRPr lang="de-DE" sz="1600">
                <a:latin typeface="Arial" pitchFamily="34" charset="0"/>
                <a:cs typeface="MS PGothi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894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URAXESS Master">
  <a:themeElements>
    <a:clrScheme name="EURAXESS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URAXESS Master">
      <a:majorFont>
        <a:latin typeface="Arial"/>
        <a:ea typeface="MS PGothic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URAXESS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AXESS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AXESS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AXESS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AXESS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AXESS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AXESS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8137</TotalTime>
  <Words>719</Words>
  <Application>Microsoft Macintosh PowerPoint</Application>
  <PresentationFormat>On-screen Show (4:3)</PresentationFormat>
  <Paragraphs>166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EURAXESS Master</vt:lpstr>
      <vt:lpstr>1_Blank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Taxa de sucesso do Brasil (19,3%) -média 15,3% após mais de 24000 projetos-</vt:lpstr>
      <vt:lpstr>PowerPoint Presentation</vt:lpstr>
      <vt:lpstr>PowerPoint Presentation</vt:lpstr>
      <vt:lpstr>PowerPoint Presentation</vt:lpstr>
    </vt:vector>
  </TitlesOfParts>
  <Company>Tokyo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Woolgar Lee</dc:creator>
  <cp:lastModifiedBy>CG</cp:lastModifiedBy>
  <cp:revision>668</cp:revision>
  <cp:lastPrinted>2018-03-19T19:14:49Z</cp:lastPrinted>
  <dcterms:created xsi:type="dcterms:W3CDTF">2014-03-07T13:57:00Z</dcterms:created>
  <dcterms:modified xsi:type="dcterms:W3CDTF">2019-07-31T20:29:00Z</dcterms:modified>
</cp:coreProperties>
</file>